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Microsoft_Equation1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sldIdLst>
    <p:sldId id="256" r:id="rId2"/>
    <p:sldId id="360" r:id="rId3"/>
    <p:sldId id="339" r:id="rId4"/>
    <p:sldId id="341" r:id="rId5"/>
    <p:sldId id="344" r:id="rId6"/>
    <p:sldId id="343" r:id="rId7"/>
    <p:sldId id="338" r:id="rId8"/>
    <p:sldId id="345" r:id="rId9"/>
    <p:sldId id="346" r:id="rId10"/>
    <p:sldId id="361" r:id="rId11"/>
    <p:sldId id="362" r:id="rId12"/>
    <p:sldId id="274" r:id="rId13"/>
    <p:sldId id="363" r:id="rId14"/>
    <p:sldId id="347" r:id="rId15"/>
    <p:sldId id="364" r:id="rId16"/>
    <p:sldId id="348" r:id="rId17"/>
    <p:sldId id="349" r:id="rId18"/>
    <p:sldId id="365" r:id="rId19"/>
    <p:sldId id="366" r:id="rId20"/>
    <p:sldId id="350" r:id="rId21"/>
    <p:sldId id="367" r:id="rId22"/>
    <p:sldId id="355" r:id="rId23"/>
    <p:sldId id="358" r:id="rId24"/>
    <p:sldId id="368" r:id="rId25"/>
    <p:sldId id="35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3" autoAdjust="0"/>
    <p:restoredTop sz="89045" autoAdjust="0"/>
  </p:normalViewPr>
  <p:slideViewPr>
    <p:cSldViewPr snapToGrid="0" snapToObjects="1">
      <p:cViewPr varScale="1">
        <p:scale>
          <a:sx n="114" d="100"/>
          <a:sy n="114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image" Target="../media/image29.emf"/><Relationship Id="rId2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6527-18CE-2A4C-96EB-C33FBB97A4DC}" type="datetimeFigureOut">
              <a:rPr lang="en-US" smtClean="0"/>
              <a:t>10/7/16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0E09-4629-2645-AB5C-A4908981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6D70D-5D65-E94C-93B2-CDF58D9EAD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6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-1" y="93931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93931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564" y="125940"/>
            <a:ext cx="8673696" cy="78691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64" y="1084845"/>
            <a:ext cx="8673696" cy="545830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008" y="656960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9D4B60-68C7-FC45-BBAA-EA3CF0300460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5720" y="6569608"/>
            <a:ext cx="5788676" cy="288391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6960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historicsite/stops/2.php" TargetMode="External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25.jpg"/><Relationship Id="rId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XsIXH2M7qL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5.w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30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3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2.w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3.wmf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6.wmf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5" Type="http://schemas.openxmlformats.org/officeDocument/2006/relationships/hyperlink" Target="https://www.wired.com/2009/07/bevatron/" TargetMode="External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8.e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9.e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cds.cern.ch/record/1732677/files/vol37-issue5-p002-e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ZHsMToPH7I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oleObject" Target="../embeddings/oleObject8.bin"/><Relationship Id="rId5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7.emf"/><Relationship Id="rId5" Type="http://schemas.openxmlformats.org/officeDocument/2006/relationships/image" Target="../media/image1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nubb_eventdisplay.pn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97" y="4415926"/>
            <a:ext cx="8077200" cy="167335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#3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799"/>
            <a:ext cx="8077200" cy="1751461"/>
          </a:xfrm>
        </p:spPr>
        <p:txBody>
          <a:bodyPr>
            <a:normAutofit/>
          </a:bodyPr>
          <a:lstStyle/>
          <a:p>
            <a:r>
              <a:rPr lang="en-US" dirty="0"/>
              <a:t>Prof. Dr. Florencia Canelli</a:t>
            </a:r>
          </a:p>
          <a:p>
            <a:r>
              <a:rPr lang="en-US" dirty="0" err="1"/>
              <a:t>Universität</a:t>
            </a:r>
            <a:r>
              <a:rPr lang="en-US" dirty="0"/>
              <a:t> </a:t>
            </a:r>
            <a:r>
              <a:rPr lang="en-US" dirty="0" smtClean="0"/>
              <a:t>Zürich</a:t>
            </a:r>
          </a:p>
          <a:p>
            <a:endParaRPr lang="en-US" dirty="0"/>
          </a:p>
          <a:p>
            <a:r>
              <a:rPr lang="en-US" dirty="0" smtClean="0"/>
              <a:t>Elementary particle physics - PHY451</a:t>
            </a:r>
          </a:p>
          <a:p>
            <a:r>
              <a:rPr lang="en-US" dirty="0" smtClean="0"/>
              <a:t>HS2016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05739" y="6540793"/>
            <a:ext cx="4336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Credits: CERN </a:t>
            </a:r>
            <a:r>
              <a:rPr lang="en-US" sz="1200" dirty="0"/>
              <a:t>Summer </a:t>
            </a:r>
            <a:r>
              <a:rPr lang="en-US" sz="1200" dirty="0" smtClean="0"/>
              <a:t>lectures (di </a:t>
            </a:r>
            <a:r>
              <a:rPr lang="en-US" sz="1200" dirty="0" err="1" smtClean="0"/>
              <a:t>Lella</a:t>
            </a:r>
            <a:r>
              <a:rPr lang="en-US" sz="1200" dirty="0" smtClean="0"/>
              <a:t>), Hadron collider lectures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76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cosmic rays to particle accelerators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6393" y="972736"/>
            <a:ext cx="4504806" cy="4664053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Radioactive sources </a:t>
            </a:r>
            <a:r>
              <a:rPr lang="en-US" dirty="0" smtClean="0"/>
              <a:t>produce maximum </a:t>
            </a:r>
            <a:r>
              <a:rPr lang="en-US" dirty="0"/>
              <a:t>energies of a </a:t>
            </a:r>
            <a:r>
              <a:rPr lang="en-US" dirty="0" smtClean="0"/>
              <a:t>few million </a:t>
            </a:r>
            <a:r>
              <a:rPr lang="en-US" dirty="0"/>
              <a:t>electron volts (MeV</a:t>
            </a:r>
            <a:r>
              <a:rPr lang="en-US" dirty="0" smtClean="0"/>
              <a:t>)</a:t>
            </a:r>
          </a:p>
          <a:p>
            <a:pPr marL="118872" indent="0">
              <a:buNone/>
            </a:pPr>
            <a:endParaRPr lang="en-US" dirty="0" smtClean="0"/>
          </a:p>
          <a:p>
            <a:r>
              <a:rPr lang="en-US" dirty="0" smtClean="0"/>
              <a:t>Studies </a:t>
            </a:r>
            <a:r>
              <a:rPr lang="en-US" dirty="0" smtClean="0"/>
              <a:t>of cosmic rays in the 30’s extended our knowledge of the SM particles</a:t>
            </a:r>
          </a:p>
          <a:p>
            <a:endParaRPr lang="en-US" dirty="0"/>
          </a:p>
          <a:p>
            <a:r>
              <a:rPr lang="en-US" dirty="0" smtClean="0"/>
              <a:t>Cosmic rays can reach energies of ~1,000,000,000 times the LHC energies but the </a:t>
            </a:r>
            <a:r>
              <a:rPr lang="en-US" b="1" dirty="0" smtClean="0">
                <a:solidFill>
                  <a:srgbClr val="FF0000"/>
                </a:solidFill>
              </a:rPr>
              <a:t>rates are too low</a:t>
            </a:r>
            <a:r>
              <a:rPr lang="en-US" b="1" dirty="0" smtClean="0"/>
              <a:t> </a:t>
            </a:r>
            <a:r>
              <a:rPr lang="en-US" dirty="0" smtClean="0"/>
              <a:t>to be useful as a study tool </a:t>
            </a:r>
            <a:endParaRPr lang="en-US" dirty="0"/>
          </a:p>
        </p:txBody>
      </p:sp>
      <p:pic>
        <p:nvPicPr>
          <p:cNvPr id="5" name="Picture 4" descr="spectrum1Sm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93" y="1327299"/>
            <a:ext cx="4183168" cy="52423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Cosmic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56365">
            <a:off x="6631202" y="1747991"/>
            <a:ext cx="2369432" cy="1737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272008" y="5646279"/>
            <a:ext cx="4128699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Cosmic rays have </a:t>
            </a:r>
            <a:r>
              <a:rPr lang="en-US" b="1" dirty="0">
                <a:solidFill>
                  <a:srgbClr val="FF0000"/>
                </a:solidFill>
              </a:rPr>
              <a:t>huge energies</a:t>
            </a:r>
            <a:r>
              <a:rPr lang="en-US" dirty="0"/>
              <a:t>, where and how they are produced is still a big open </a:t>
            </a:r>
            <a:r>
              <a:rPr lang="en-US" dirty="0" smtClean="0"/>
              <a:t>question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0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cosmic rays to particle accelerators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6393" y="972736"/>
            <a:ext cx="4504806" cy="4730892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smtClean="0"/>
              <a:t>Accelerators allow to regulate the energy of the particles as well as the number of particles, so the rate of particles is higher</a:t>
            </a:r>
          </a:p>
          <a:p>
            <a:endParaRPr lang="en-US" dirty="0"/>
          </a:p>
          <a:p>
            <a:r>
              <a:rPr lang="en-US" dirty="0" smtClean="0"/>
              <a:t>Also can control the entire experimental conditions allowing to reproduce results</a:t>
            </a:r>
            <a:endParaRPr lang="en-US" dirty="0"/>
          </a:p>
        </p:txBody>
      </p:sp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6835">
            <a:off x="4842557" y="2019186"/>
            <a:ext cx="4692821" cy="31399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8093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988804"/>
            <a:ext cx="8845560" cy="5580805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1921</a:t>
            </a:r>
            <a:r>
              <a:rPr lang="en-US" dirty="0"/>
              <a:t>: “</a:t>
            </a:r>
            <a:r>
              <a:rPr lang="en-US" dirty="0" err="1"/>
              <a:t>Kaskadengenerator</a:t>
            </a:r>
            <a:r>
              <a:rPr lang="en-US" dirty="0"/>
              <a:t>” (</a:t>
            </a:r>
            <a:r>
              <a:rPr lang="en-US" dirty="0" err="1"/>
              <a:t>Greinacher</a:t>
            </a:r>
            <a:r>
              <a:rPr lang="en-US" dirty="0" smtClean="0"/>
              <a:t>) </a:t>
            </a:r>
            <a:r>
              <a:rPr lang="en-US" i="1" dirty="0" smtClean="0"/>
              <a:t>(habilitation from Univ. Zurich)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1924</a:t>
            </a:r>
            <a:r>
              <a:rPr lang="en-US" dirty="0">
                <a:solidFill>
                  <a:srgbClr val="FF0000"/>
                </a:solidFill>
              </a:rPr>
              <a:t>-1928</a:t>
            </a:r>
            <a:r>
              <a:rPr lang="en-US" dirty="0"/>
              <a:t>: Concept and first prototype of linear accelerator (</a:t>
            </a:r>
            <a:r>
              <a:rPr lang="en-US" dirty="0" err="1"/>
              <a:t>Ising</a:t>
            </a:r>
            <a:r>
              <a:rPr lang="en-US" dirty="0"/>
              <a:t>, </a:t>
            </a:r>
            <a:r>
              <a:rPr lang="en-US" dirty="0" err="1"/>
              <a:t>Wideröe</a:t>
            </a:r>
            <a:r>
              <a:rPr lang="en-US" dirty="0"/>
              <a:t>) 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1932</a:t>
            </a:r>
            <a:r>
              <a:rPr lang="en-US" dirty="0"/>
              <a:t>: First nuclear reaction induced by cascade particle accelerator, p7Li→2α with 400 </a:t>
            </a:r>
            <a:r>
              <a:rPr lang="en-US" dirty="0" err="1"/>
              <a:t>keV</a:t>
            </a:r>
            <a:r>
              <a:rPr lang="en-US" dirty="0"/>
              <a:t> protons (</a:t>
            </a:r>
            <a:r>
              <a:rPr lang="en-US" dirty="0" err="1"/>
              <a:t>Cockroft</a:t>
            </a:r>
            <a:r>
              <a:rPr lang="en-US" dirty="0"/>
              <a:t>/Walton)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1930</a:t>
            </a:r>
            <a:r>
              <a:rPr lang="en-US" dirty="0"/>
              <a:t>: First Van de </a:t>
            </a:r>
            <a:r>
              <a:rPr lang="en-US" dirty="0" err="1"/>
              <a:t>Graaff</a:t>
            </a:r>
            <a:r>
              <a:rPr lang="en-US" dirty="0"/>
              <a:t> accelerator with 1.5 MV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1930</a:t>
            </a:r>
            <a:r>
              <a:rPr lang="en-US" dirty="0">
                <a:solidFill>
                  <a:srgbClr val="FF0000"/>
                </a:solidFill>
              </a:rPr>
              <a:t>-1932</a:t>
            </a:r>
            <a:r>
              <a:rPr lang="en-US" dirty="0"/>
              <a:t>: First 1.5 MeV cyclotron (concept: Lawrence) </a:t>
            </a:r>
          </a:p>
          <a:p>
            <a:pPr lvl="1"/>
            <a:r>
              <a:rPr lang="en-US" dirty="0"/>
              <a:t>Upgraded cyclotrons (Synchrocyclotron): 300-700 MeV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1953</a:t>
            </a:r>
            <a:r>
              <a:rPr lang="en-US" dirty="0"/>
              <a:t>: First synchrotron at Brookhaven lab - </a:t>
            </a:r>
            <a:r>
              <a:rPr lang="en-US" i="1" dirty="0">
                <a:solidFill>
                  <a:srgbClr val="008000"/>
                </a:solidFill>
              </a:rPr>
              <a:t>Cosmotron</a:t>
            </a:r>
            <a:r>
              <a:rPr lang="en-US" dirty="0"/>
              <a:t> (concept: Oliphant/</a:t>
            </a:r>
            <a:r>
              <a:rPr lang="en-US" dirty="0" err="1"/>
              <a:t>Veksler</a:t>
            </a:r>
            <a:r>
              <a:rPr lang="en-US" dirty="0"/>
              <a:t>/McMillan): 3 </a:t>
            </a:r>
            <a:r>
              <a:rPr lang="en-US" dirty="0" smtClean="0"/>
              <a:t>GeV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1954</a:t>
            </a:r>
            <a:r>
              <a:rPr lang="en-US" dirty="0" smtClean="0"/>
              <a:t>: Weak-focusing proton synchrotron at Berkeley lab – </a:t>
            </a:r>
            <a:r>
              <a:rPr lang="en-US" i="1" dirty="0" err="1" smtClean="0">
                <a:solidFill>
                  <a:srgbClr val="008000"/>
                </a:solidFill>
              </a:rPr>
              <a:t>Bevatron</a:t>
            </a:r>
            <a:r>
              <a:rPr lang="en-US" dirty="0" smtClean="0"/>
              <a:t>: 6 </a:t>
            </a:r>
            <a:r>
              <a:rPr lang="en-US" dirty="0"/>
              <a:t>G</a:t>
            </a:r>
            <a:r>
              <a:rPr lang="en-US" dirty="0" smtClean="0"/>
              <a:t>eV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1958</a:t>
            </a:r>
            <a:r>
              <a:rPr lang="en-US" dirty="0"/>
              <a:t>: Proton </a:t>
            </a:r>
            <a:r>
              <a:rPr lang="en-US" dirty="0" err="1"/>
              <a:t>Syncrotron</a:t>
            </a:r>
            <a:r>
              <a:rPr lang="en-US" dirty="0"/>
              <a:t> (CERN): 28 GeV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1983</a:t>
            </a:r>
            <a:r>
              <a:rPr lang="en-US" dirty="0"/>
              <a:t>: </a:t>
            </a:r>
            <a:r>
              <a:rPr lang="en-US" i="1" dirty="0">
                <a:solidFill>
                  <a:srgbClr val="008000"/>
                </a:solidFill>
              </a:rPr>
              <a:t>Tevatron </a:t>
            </a:r>
            <a:r>
              <a:rPr lang="en-US" dirty="0"/>
              <a:t>(Fermilab): 1000 GeV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1990</a:t>
            </a:r>
            <a:r>
              <a:rPr lang="en-US" dirty="0"/>
              <a:t>: HERA (DESY): first and only electron-proton collider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2008</a:t>
            </a:r>
            <a:r>
              <a:rPr lang="en-US" dirty="0"/>
              <a:t>: </a:t>
            </a:r>
            <a:r>
              <a:rPr lang="en-US" i="1" dirty="0">
                <a:solidFill>
                  <a:srgbClr val="008000"/>
                </a:solidFill>
              </a:rPr>
              <a:t>Large Hadron Collider </a:t>
            </a:r>
            <a:r>
              <a:rPr lang="en-US" dirty="0"/>
              <a:t>(CERN): up to 7000 GeV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12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57894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Accelerator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988804"/>
            <a:ext cx="8845560" cy="5580805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1921</a:t>
            </a:r>
            <a:r>
              <a:rPr lang="en-US" dirty="0"/>
              <a:t>: “</a:t>
            </a:r>
            <a:r>
              <a:rPr lang="en-US" dirty="0" err="1"/>
              <a:t>Kaskadengenerator</a:t>
            </a:r>
            <a:r>
              <a:rPr lang="en-US" dirty="0"/>
              <a:t>” (</a:t>
            </a:r>
            <a:r>
              <a:rPr lang="en-US" dirty="0" err="1"/>
              <a:t>Greinacher</a:t>
            </a:r>
            <a:r>
              <a:rPr lang="en-US" dirty="0" smtClean="0"/>
              <a:t>) </a:t>
            </a:r>
            <a:r>
              <a:rPr lang="en-US" i="1" dirty="0" smtClean="0"/>
              <a:t>(habilitation from Univ. Zurich)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1924</a:t>
            </a:r>
            <a:r>
              <a:rPr lang="en-US" dirty="0">
                <a:solidFill>
                  <a:srgbClr val="FF0000"/>
                </a:solidFill>
              </a:rPr>
              <a:t>-1928</a:t>
            </a:r>
            <a:r>
              <a:rPr lang="en-US" dirty="0"/>
              <a:t>: Concept and first prototype of linear accelerator (</a:t>
            </a:r>
            <a:r>
              <a:rPr lang="en-US" dirty="0" err="1"/>
              <a:t>Ising</a:t>
            </a:r>
            <a:r>
              <a:rPr lang="en-US" dirty="0"/>
              <a:t>, </a:t>
            </a:r>
            <a:r>
              <a:rPr lang="en-US" dirty="0" err="1"/>
              <a:t>Wideröe</a:t>
            </a:r>
            <a:r>
              <a:rPr lang="en-US" dirty="0"/>
              <a:t>) 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1932</a:t>
            </a:r>
            <a:r>
              <a:rPr lang="en-US" dirty="0"/>
              <a:t>: First nuclear reaction induced by cascade particle accelerator, p7Li→2α with 400 </a:t>
            </a:r>
            <a:r>
              <a:rPr lang="en-US" dirty="0" err="1"/>
              <a:t>keV</a:t>
            </a:r>
            <a:r>
              <a:rPr lang="en-US" dirty="0"/>
              <a:t> protons (</a:t>
            </a:r>
            <a:r>
              <a:rPr lang="en-US" dirty="0" err="1"/>
              <a:t>Cockroft</a:t>
            </a:r>
            <a:r>
              <a:rPr lang="en-US" dirty="0"/>
              <a:t>/Walton)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1930</a:t>
            </a:r>
            <a:r>
              <a:rPr lang="en-US" dirty="0"/>
              <a:t>: First Van de </a:t>
            </a:r>
            <a:r>
              <a:rPr lang="en-US" dirty="0" err="1"/>
              <a:t>Graaff</a:t>
            </a:r>
            <a:r>
              <a:rPr lang="en-US" dirty="0"/>
              <a:t> accelerator with 1.5 MV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1930</a:t>
            </a:r>
            <a:r>
              <a:rPr lang="en-US" dirty="0">
                <a:solidFill>
                  <a:srgbClr val="FF0000"/>
                </a:solidFill>
              </a:rPr>
              <a:t>-1932</a:t>
            </a:r>
            <a:r>
              <a:rPr lang="en-US" dirty="0"/>
              <a:t>: First 1.5 MeV cyclotron (concept: Lawrence) </a:t>
            </a:r>
          </a:p>
          <a:p>
            <a:pPr lvl="1"/>
            <a:r>
              <a:rPr lang="en-US" dirty="0"/>
              <a:t>Upgraded cyclotrons (Synchrocyclotron): 300-700 MeV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1953</a:t>
            </a:r>
            <a:r>
              <a:rPr lang="en-US" dirty="0"/>
              <a:t>: First synchrotron at Brookhaven lab - </a:t>
            </a:r>
            <a:r>
              <a:rPr lang="en-US" i="1" dirty="0">
                <a:solidFill>
                  <a:srgbClr val="008000"/>
                </a:solidFill>
              </a:rPr>
              <a:t>Cosmotron</a:t>
            </a:r>
            <a:r>
              <a:rPr lang="en-US" dirty="0"/>
              <a:t> (concept: Oliphant/</a:t>
            </a:r>
            <a:r>
              <a:rPr lang="en-US" dirty="0" err="1"/>
              <a:t>Veksler</a:t>
            </a:r>
            <a:r>
              <a:rPr lang="en-US" dirty="0"/>
              <a:t>/McMillan): 3 </a:t>
            </a:r>
            <a:r>
              <a:rPr lang="en-US" dirty="0" smtClean="0"/>
              <a:t>GeV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1954</a:t>
            </a:r>
            <a:r>
              <a:rPr lang="en-US" dirty="0" smtClean="0"/>
              <a:t>: Weak-focusing proton synchrotron at Berkeley lab – </a:t>
            </a:r>
            <a:r>
              <a:rPr lang="en-US" i="1" dirty="0" err="1" smtClean="0">
                <a:solidFill>
                  <a:srgbClr val="008000"/>
                </a:solidFill>
              </a:rPr>
              <a:t>Bevatron</a:t>
            </a:r>
            <a:r>
              <a:rPr lang="en-US" dirty="0" smtClean="0"/>
              <a:t>: 6 </a:t>
            </a:r>
            <a:r>
              <a:rPr lang="en-US" dirty="0"/>
              <a:t>G</a:t>
            </a:r>
            <a:r>
              <a:rPr lang="en-US" dirty="0" smtClean="0"/>
              <a:t>eV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1958</a:t>
            </a:r>
            <a:r>
              <a:rPr lang="en-US" dirty="0"/>
              <a:t>: Proton </a:t>
            </a:r>
            <a:r>
              <a:rPr lang="en-US" dirty="0" err="1"/>
              <a:t>Syncrotron</a:t>
            </a:r>
            <a:r>
              <a:rPr lang="en-US" dirty="0"/>
              <a:t> (CERN): 28 GeV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1983</a:t>
            </a:r>
            <a:r>
              <a:rPr lang="en-US" dirty="0"/>
              <a:t>: </a:t>
            </a:r>
            <a:r>
              <a:rPr lang="en-US" i="1" dirty="0">
                <a:solidFill>
                  <a:srgbClr val="008000"/>
                </a:solidFill>
              </a:rPr>
              <a:t>Tevatron </a:t>
            </a:r>
            <a:r>
              <a:rPr lang="en-US" dirty="0"/>
              <a:t>(Fermilab): 1000 GeV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1990</a:t>
            </a:r>
            <a:r>
              <a:rPr lang="en-US" dirty="0"/>
              <a:t>: HERA (DESY): first and only electron-proton collider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2008</a:t>
            </a:r>
            <a:r>
              <a:rPr lang="en-US" dirty="0"/>
              <a:t>: </a:t>
            </a:r>
            <a:r>
              <a:rPr lang="en-US" i="1" dirty="0">
                <a:solidFill>
                  <a:srgbClr val="008000"/>
                </a:solidFill>
              </a:rPr>
              <a:t>Large Hadron Collider </a:t>
            </a:r>
            <a:r>
              <a:rPr lang="en-US" dirty="0"/>
              <a:t>(CERN): up to 7000 GeV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13</a:t>
            </a:fld>
            <a:endParaRPr kumimoji="0" lang="en-US"/>
          </a:p>
        </p:txBody>
      </p:sp>
      <p:sp>
        <p:nvSpPr>
          <p:cNvPr id="4" name="Rectangle 3"/>
          <p:cNvSpPr/>
          <p:nvPr/>
        </p:nvSpPr>
        <p:spPr>
          <a:xfrm>
            <a:off x="0" y="988805"/>
            <a:ext cx="9144000" cy="2564823"/>
          </a:xfrm>
          <a:prstGeom prst="rect">
            <a:avLst/>
          </a:prstGeom>
          <a:solidFill>
            <a:schemeClr val="bg1"/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008000"/>
                </a:solidFill>
              </a:rPr>
              <a:t>We’ll get back to accelerators in a future lecture</a:t>
            </a:r>
          </a:p>
          <a:p>
            <a:pPr algn="ctr"/>
            <a:endParaRPr lang="en-US" sz="2800" dirty="0" smtClean="0">
              <a:solidFill>
                <a:srgbClr val="008000"/>
              </a:solidFill>
            </a:endParaRPr>
          </a:p>
          <a:p>
            <a:pPr algn="ctr"/>
            <a:r>
              <a:rPr lang="en-US" sz="2800" dirty="0" smtClean="0">
                <a:solidFill>
                  <a:srgbClr val="008000"/>
                </a:solidFill>
              </a:rPr>
              <a:t>For now, lets concentrate on the physics from the  </a:t>
            </a:r>
            <a:endParaRPr lang="en-US" sz="2800" dirty="0">
              <a:solidFill>
                <a:srgbClr val="008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423" y="4272901"/>
            <a:ext cx="9144000" cy="2564823"/>
          </a:xfrm>
          <a:prstGeom prst="rect">
            <a:avLst/>
          </a:prstGeom>
          <a:solidFill>
            <a:schemeClr val="bg1"/>
          </a:solidFill>
          <a:ln w="7620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269" y="3442229"/>
            <a:ext cx="8968529" cy="864092"/>
          </a:xfrm>
          <a:prstGeom prst="rect">
            <a:avLst/>
          </a:prstGeom>
          <a:noFill/>
          <a:ln w="5715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77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Producing strange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012616"/>
            <a:ext cx="3992924" cy="511379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Cosmotron in BNL, 1952-1966 GeV</a:t>
            </a:r>
          </a:p>
          <a:p>
            <a:pPr lvl="1"/>
            <a:r>
              <a:rPr lang="en-US" dirty="0" smtClean="0"/>
              <a:t>Reached  3.3 GeV</a:t>
            </a:r>
          </a:p>
          <a:p>
            <a:endParaRPr lang="en-US" dirty="0" smtClean="0"/>
          </a:p>
          <a:p>
            <a:r>
              <a:rPr lang="en-US" dirty="0" smtClean="0"/>
              <a:t>Produced many mesons and allowed the study of strange particles in the laboratory</a:t>
            </a:r>
          </a:p>
          <a:p>
            <a:endParaRPr lang="en-US" dirty="0" smtClean="0"/>
          </a:p>
          <a:p>
            <a:r>
              <a:rPr lang="en-US" dirty="0" smtClean="0"/>
              <a:t>Strange particles (</a:t>
            </a:r>
            <a:r>
              <a:rPr lang="en-US" dirty="0" err="1"/>
              <a:t>kaons</a:t>
            </a:r>
            <a:r>
              <a:rPr lang="en-US" dirty="0"/>
              <a:t> and lambdas) </a:t>
            </a:r>
            <a:r>
              <a:rPr lang="en-US" dirty="0" smtClean="0"/>
              <a:t>are copiously produced, but decay </a:t>
            </a:r>
            <a:r>
              <a:rPr lang="en-US" dirty="0"/>
              <a:t>slowly </a:t>
            </a:r>
            <a:r>
              <a:rPr lang="en-US" dirty="0" smtClean="0"/>
              <a:t>=&gt; </a:t>
            </a:r>
            <a:r>
              <a:rPr lang="en-US" dirty="0" smtClean="0">
                <a:solidFill>
                  <a:srgbClr val="FF0000"/>
                </a:solidFill>
              </a:rPr>
              <a:t>strong interaction </a:t>
            </a:r>
            <a:r>
              <a:rPr lang="en-US" dirty="0">
                <a:solidFill>
                  <a:srgbClr val="FF0000"/>
                </a:solidFill>
              </a:rPr>
              <a:t>in production</a:t>
            </a:r>
            <a:r>
              <a:rPr lang="en-US" dirty="0" smtClean="0">
                <a:solidFill>
                  <a:srgbClr val="FF0000"/>
                </a:solidFill>
              </a:rPr>
              <a:t>, weak </a:t>
            </a:r>
            <a:r>
              <a:rPr lang="en-US" dirty="0">
                <a:solidFill>
                  <a:srgbClr val="FF0000"/>
                </a:solidFill>
              </a:rPr>
              <a:t>interaction </a:t>
            </a:r>
            <a:r>
              <a:rPr lang="en-US" dirty="0" smtClean="0">
                <a:solidFill>
                  <a:srgbClr val="FF0000"/>
                </a:solidFill>
              </a:rPr>
              <a:t>in decay!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14</a:t>
            </a:fld>
            <a:endParaRPr kumimoji="0" lang="en-US"/>
          </a:p>
        </p:txBody>
      </p:sp>
      <p:pic>
        <p:nvPicPr>
          <p:cNvPr id="6" name="Picture 5" descr="cosmotron-380p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951">
            <a:off x="4291182" y="939317"/>
            <a:ext cx="4826000" cy="2921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246443"/>
            <a:ext cx="473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Bubble chamber </a:t>
            </a:r>
            <a:r>
              <a:rPr lang="en-US" dirty="0" smtClean="0"/>
              <a:t>were used to </a:t>
            </a:r>
            <a:r>
              <a:rPr lang="en-US" dirty="0"/>
              <a:t>study of </a:t>
            </a:r>
            <a:r>
              <a:rPr lang="en-US" dirty="0" smtClean="0"/>
              <a:t>reactions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hlinkClick r:id="rId3"/>
          </p:cNvPr>
          <p:cNvSpPr txBox="1"/>
          <p:nvPr/>
        </p:nvSpPr>
        <p:spPr>
          <a:xfrm>
            <a:off x="5052843" y="6133832"/>
            <a:ext cx="3389119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Click here for an audio tour of the Cosmotron at BNL</a:t>
            </a:r>
            <a:endParaRPr lang="en-US" dirty="0"/>
          </a:p>
        </p:txBody>
      </p:sp>
      <p:pic>
        <p:nvPicPr>
          <p:cNvPr id="8" name="Picture 7" descr="3190757209_0400242bc6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1370">
            <a:off x="6181423" y="3623746"/>
            <a:ext cx="2994646" cy="2405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4976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chamber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6"/>
            <a:ext cx="5584477" cy="30146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Invented by D. Glaser in 1952</a:t>
            </a:r>
          </a:p>
          <a:p>
            <a:endParaRPr lang="en-US" dirty="0"/>
          </a:p>
          <a:p>
            <a:r>
              <a:rPr lang="en-US" dirty="0" smtClean="0"/>
              <a:t>Similar to the cloud chamber but uses su</a:t>
            </a:r>
            <a:r>
              <a:rPr lang="en-US" dirty="0"/>
              <a:t>p</a:t>
            </a:r>
            <a:r>
              <a:rPr lang="en-US" dirty="0" smtClean="0"/>
              <a:t>erheated liquid instead of vapor </a:t>
            </a:r>
          </a:p>
          <a:p>
            <a:endParaRPr lang="en-US" dirty="0" smtClean="0"/>
          </a:p>
          <a:p>
            <a:r>
              <a:rPr lang="en-US" dirty="0" smtClean="0"/>
              <a:t>Liquid is heated above its boiling point.  When a charged particle moves through the chamber, the liquid boils  leaving a track of bubbles </a:t>
            </a:r>
          </a:p>
          <a:p>
            <a:endParaRPr lang="en-US" dirty="0"/>
          </a:p>
          <a:p>
            <a:r>
              <a:rPr lang="en-US" dirty="0" smtClean="0"/>
              <a:t>The track is photographed</a:t>
            </a:r>
          </a:p>
        </p:txBody>
      </p:sp>
      <p:pic>
        <p:nvPicPr>
          <p:cNvPr id="4" name="Picture 3" descr="search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605" y="5069949"/>
            <a:ext cx="2362200" cy="147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82964" y="6358483"/>
            <a:ext cx="175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Talk by D. Glaser</a:t>
            </a:r>
            <a:endParaRPr lang="en-US" dirty="0"/>
          </a:p>
        </p:txBody>
      </p:sp>
      <p:pic>
        <p:nvPicPr>
          <p:cNvPr id="6" name="Picture 5" descr="225px-Bubble-chamber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0" y="1187102"/>
            <a:ext cx="2857500" cy="3797300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1675">
            <a:off x="292669" y="4182092"/>
            <a:ext cx="3289300" cy="246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BubbleChamber-fnal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1788">
            <a:off x="3874636" y="3509068"/>
            <a:ext cx="2511698" cy="3348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099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Situation until the 60’s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69689"/>
            <a:ext cx="3186615" cy="5525390"/>
          </a:xfrm>
        </p:spPr>
        <p:txBody>
          <a:bodyPr>
            <a:noAutofit/>
          </a:bodyPr>
          <a:lstStyle/>
          <a:p>
            <a:r>
              <a:rPr lang="en-US" sz="2400" dirty="0"/>
              <a:t>1940’s to 1960’s </a:t>
            </a:r>
            <a:r>
              <a:rPr lang="en-US" sz="2400" dirty="0" smtClean="0"/>
              <a:t>: Plenty </a:t>
            </a:r>
            <a:r>
              <a:rPr lang="en-US" sz="2400" dirty="0"/>
              <a:t>new particles discovered (mainly in cosmic rays</a:t>
            </a:r>
            <a:r>
              <a:rPr lang="en-US" sz="2400" dirty="0" smtClean="0"/>
              <a:t>):</a:t>
            </a:r>
          </a:p>
          <a:p>
            <a:pPr lvl="1"/>
            <a:r>
              <a:rPr lang="en-US" sz="1800" dirty="0" smtClean="0"/>
              <a:t> </a:t>
            </a:r>
            <a:r>
              <a:rPr lang="en-US" sz="1800" dirty="0"/>
              <a:t>e-, p, n, </a:t>
            </a:r>
            <a:r>
              <a:rPr lang="el-GR" sz="1800" dirty="0"/>
              <a:t>ν</a:t>
            </a:r>
            <a:r>
              <a:rPr lang="en-US" sz="1800" dirty="0"/>
              <a:t>, </a:t>
            </a:r>
            <a:r>
              <a:rPr lang="el-GR" sz="1800" dirty="0"/>
              <a:t>μ</a:t>
            </a:r>
            <a:r>
              <a:rPr lang="en-US" sz="1800" baseline="30000" dirty="0"/>
              <a:t>-</a:t>
            </a:r>
            <a:r>
              <a:rPr lang="en-US" sz="1800" dirty="0"/>
              <a:t>, </a:t>
            </a:r>
            <a:r>
              <a:rPr lang="el-GR" sz="1800" dirty="0"/>
              <a:t>π</a:t>
            </a:r>
            <a:r>
              <a:rPr lang="en-US" sz="1800" baseline="30000" dirty="0"/>
              <a:t>±</a:t>
            </a:r>
            <a:r>
              <a:rPr lang="en-US" sz="1800" dirty="0"/>
              <a:t>, </a:t>
            </a:r>
            <a:r>
              <a:rPr lang="el-GR" sz="1800" dirty="0"/>
              <a:t>π</a:t>
            </a:r>
            <a:r>
              <a:rPr lang="en-US" sz="1800" baseline="30000" dirty="0"/>
              <a:t>0</a:t>
            </a:r>
            <a:r>
              <a:rPr lang="en-US" sz="1800" dirty="0"/>
              <a:t>,  </a:t>
            </a:r>
            <a:r>
              <a:rPr lang="el-GR" sz="1800" dirty="0"/>
              <a:t>Λ</a:t>
            </a:r>
            <a:r>
              <a:rPr lang="en-US" sz="1800" baseline="30000" dirty="0"/>
              <a:t>0</a:t>
            </a:r>
            <a:r>
              <a:rPr lang="en-US" sz="1800" dirty="0"/>
              <a:t>, </a:t>
            </a:r>
            <a:r>
              <a:rPr lang="el-GR" sz="1800" dirty="0"/>
              <a:t>Σ</a:t>
            </a:r>
            <a:r>
              <a:rPr lang="en-US" sz="1800" baseline="30000" dirty="0"/>
              <a:t>+</a:t>
            </a:r>
            <a:r>
              <a:rPr lang="en-US" sz="1800" dirty="0"/>
              <a:t> , </a:t>
            </a:r>
            <a:r>
              <a:rPr lang="el-GR" sz="1800" dirty="0"/>
              <a:t>Σ</a:t>
            </a:r>
            <a:r>
              <a:rPr lang="en-US" sz="1800" baseline="30000" dirty="0"/>
              <a:t>0</a:t>
            </a:r>
            <a:r>
              <a:rPr lang="en-US" sz="1800" dirty="0"/>
              <a:t> , </a:t>
            </a:r>
            <a:r>
              <a:rPr lang="el-GR" sz="1800" dirty="0"/>
              <a:t>Ξ</a:t>
            </a:r>
            <a:r>
              <a:rPr lang="en-US" sz="1800" dirty="0"/>
              <a:t>,…. </a:t>
            </a:r>
            <a:endParaRPr lang="en-US" sz="1800" dirty="0" smtClean="0"/>
          </a:p>
          <a:p>
            <a:endParaRPr lang="en-US" sz="1800" dirty="0" smtClean="0"/>
          </a:p>
          <a:p>
            <a:r>
              <a:rPr lang="en-US" sz="2400" dirty="0" smtClean="0"/>
              <a:t>1950’s </a:t>
            </a:r>
            <a:r>
              <a:rPr lang="en-US" sz="2400" dirty="0"/>
              <a:t>– </a:t>
            </a:r>
            <a:r>
              <a:rPr lang="en-US" sz="2400" dirty="0" smtClean="0"/>
              <a:t>1960’s</a:t>
            </a:r>
            <a:r>
              <a:rPr lang="en-US" sz="2400" dirty="0"/>
              <a:t>: accelerators, better </a:t>
            </a:r>
            <a:r>
              <a:rPr lang="en-US" sz="2400" dirty="0" smtClean="0"/>
              <a:t>detectors:</a:t>
            </a:r>
          </a:p>
          <a:p>
            <a:pPr lvl="1"/>
            <a:r>
              <a:rPr lang="en-US" sz="1600" dirty="0" smtClean="0"/>
              <a:t>even </a:t>
            </a:r>
            <a:r>
              <a:rPr lang="en-US" sz="1600" dirty="0"/>
              <a:t>more new particles are found, many of them extremely short-lived (decay after 10</a:t>
            </a:r>
            <a:r>
              <a:rPr lang="en-US" sz="1600" baseline="30000" dirty="0"/>
              <a:t>-21</a:t>
            </a:r>
            <a:r>
              <a:rPr lang="en-US" sz="1600" dirty="0"/>
              <a:t> sec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ften </a:t>
            </a:r>
            <a:r>
              <a:rPr lang="en-US" sz="1600" dirty="0"/>
              <a:t>observed particles actually originate from </a:t>
            </a:r>
            <a:r>
              <a:rPr lang="en-US" sz="1600" dirty="0" smtClean="0"/>
              <a:t>the decay </a:t>
            </a:r>
            <a:r>
              <a:rPr lang="en-US" sz="1600" dirty="0"/>
              <a:t>of </a:t>
            </a:r>
            <a:r>
              <a:rPr lang="en-US" sz="1600" dirty="0" smtClean="0"/>
              <a:t>resonances of very </a:t>
            </a:r>
            <a:r>
              <a:rPr lang="en-US" sz="1600" dirty="0"/>
              <a:t>short-lived particles 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16</a:t>
            </a:fld>
            <a:endParaRPr kumimoji="0" lang="en-US"/>
          </a:p>
        </p:txBody>
      </p:sp>
      <p:pic>
        <p:nvPicPr>
          <p:cNvPr id="7" name="Picture 6" descr="006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81866"/>
            <a:ext cx="5905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78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Situation </a:t>
            </a:r>
            <a:r>
              <a:rPr lang="en-US" dirty="0" smtClean="0"/>
              <a:t>in the </a:t>
            </a:r>
            <a:r>
              <a:rPr lang="en-US" dirty="0"/>
              <a:t>60’s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980310"/>
            <a:ext cx="3082108" cy="5763359"/>
          </a:xfrm>
        </p:spPr>
        <p:txBody>
          <a:bodyPr>
            <a:noAutofit/>
          </a:bodyPr>
          <a:lstStyle/>
          <a:p>
            <a:r>
              <a:rPr lang="en-US" sz="2400" dirty="0"/>
              <a:t>Can nature be so messy?</a:t>
            </a:r>
          </a:p>
          <a:p>
            <a:pPr lvl="1"/>
            <a:r>
              <a:rPr lang="en-US" sz="2400" dirty="0"/>
              <a:t>Are all these particles really intrinsically  different</a:t>
            </a:r>
            <a:r>
              <a:rPr lang="en-US" sz="2400" dirty="0" smtClean="0"/>
              <a:t>?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 smtClean="0"/>
              <a:t>What are the  </a:t>
            </a:r>
            <a:r>
              <a:rPr lang="en-US" sz="2400" dirty="0">
                <a:solidFill>
                  <a:srgbClr val="FF0000"/>
                </a:solidFill>
              </a:rPr>
              <a:t>patterns or symmetries</a:t>
            </a:r>
            <a:r>
              <a:rPr lang="en-US" sz="2400" dirty="0"/>
              <a:t> </a:t>
            </a:r>
            <a:r>
              <a:rPr lang="en-US" sz="2400" dirty="0" smtClean="0"/>
              <a:t>in their nature  </a:t>
            </a:r>
            <a:r>
              <a:rPr lang="en-US" sz="2400" dirty="0"/>
              <a:t>(charge, mass, flavor) or the way they behave (decays)?</a:t>
            </a:r>
            <a:endParaRPr lang="el-GR" sz="24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17</a:t>
            </a:fld>
            <a:endParaRPr kumimoji="0" lang="en-US"/>
          </a:p>
        </p:txBody>
      </p:sp>
      <p:pic>
        <p:nvPicPr>
          <p:cNvPr id="6" name="Picture 5" descr="006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81866"/>
            <a:ext cx="590550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4982" y="5254064"/>
            <a:ext cx="5167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reminded physicists of the periodic table situation by the end of the previous </a:t>
            </a:r>
            <a:r>
              <a:rPr lang="en-US" dirty="0" smtClean="0"/>
              <a:t>century. </a:t>
            </a:r>
          </a:p>
          <a:p>
            <a:r>
              <a:rPr lang="en-US" dirty="0" smtClean="0"/>
              <a:t>Needed </a:t>
            </a:r>
            <a:r>
              <a:rPr lang="en-US" dirty="0"/>
              <a:t>to find a pattern or underlying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Conserved quantum numbers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0325" y="1072996"/>
            <a:ext cx="401383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Why is the free proton stable?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0650" y="1449042"/>
            <a:ext cx="9083675" cy="1887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Possible proton decay modes (allowed by all known conservation laws: energy – momentum</a:t>
            </a:r>
            <a:r>
              <a:rPr lang="en-US" sz="2000" dirty="0" smtClean="0"/>
              <a:t>, electric </a:t>
            </a:r>
            <a:r>
              <a:rPr lang="en-US" sz="2000" dirty="0"/>
              <a:t>charge, angular momentum):</a:t>
            </a:r>
          </a:p>
          <a:p>
            <a:r>
              <a:rPr lang="en-US" sz="2000" dirty="0"/>
              <a:t>                                       p  </a:t>
            </a:r>
            <a:r>
              <a:rPr lang="en-US" sz="2000" dirty="0">
                <a:sym typeface="Symbol" charset="0"/>
              </a:rPr>
              <a:t> </a:t>
            </a:r>
            <a:r>
              <a:rPr lang="en-US" sz="2000" dirty="0">
                <a:latin typeface="Symbol" charset="0"/>
                <a:sym typeface="Symbol" charset="0"/>
              </a:rPr>
              <a:t>p</a:t>
            </a:r>
            <a:r>
              <a:rPr lang="en-US" sz="2000" dirty="0">
                <a:cs typeface="Times New Roman" charset="0"/>
                <a:sym typeface="Symbol" charset="0"/>
              </a:rPr>
              <a:t>° + e</a:t>
            </a:r>
            <a:r>
              <a:rPr lang="en-US" sz="2400" baseline="30000" dirty="0">
                <a:cs typeface="Times New Roman" charset="0"/>
                <a:sym typeface="Symbol" charset="0"/>
              </a:rPr>
              <a:t>+</a:t>
            </a:r>
          </a:p>
          <a:p>
            <a:r>
              <a:rPr lang="en-US" sz="2000" dirty="0">
                <a:cs typeface="Times New Roman" charset="0"/>
                <a:sym typeface="Symbol" charset="0"/>
              </a:rPr>
              <a:t>                                       </a:t>
            </a:r>
            <a:r>
              <a:rPr lang="en-US" sz="2000" dirty="0"/>
              <a:t>p  </a:t>
            </a:r>
            <a:r>
              <a:rPr lang="en-US" sz="2000" dirty="0">
                <a:sym typeface="Symbol" charset="0"/>
              </a:rPr>
              <a:t> </a:t>
            </a:r>
            <a:r>
              <a:rPr lang="en-US" sz="2000" dirty="0">
                <a:latin typeface="Symbol" charset="0"/>
                <a:sym typeface="Symbol" charset="0"/>
              </a:rPr>
              <a:t>p</a:t>
            </a:r>
            <a:r>
              <a:rPr lang="en-US" sz="2000" dirty="0">
                <a:cs typeface="Times New Roman" charset="0"/>
                <a:sym typeface="Symbol" charset="0"/>
              </a:rPr>
              <a:t>° + 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m</a:t>
            </a:r>
            <a:r>
              <a:rPr lang="en-US" sz="2400" baseline="30000" dirty="0">
                <a:cs typeface="Times New Roman" charset="0"/>
                <a:sym typeface="Symbol" charset="0"/>
              </a:rPr>
              <a:t>+</a:t>
            </a:r>
          </a:p>
          <a:p>
            <a:r>
              <a:rPr lang="en-US" sz="2000" dirty="0"/>
              <a:t>                                       p  </a:t>
            </a:r>
            <a:r>
              <a:rPr lang="en-US" sz="2000" dirty="0">
                <a:sym typeface="Symbol" charset="0"/>
              </a:rPr>
              <a:t> </a:t>
            </a:r>
            <a:r>
              <a:rPr lang="en-US" sz="2000" dirty="0">
                <a:latin typeface="Symbol" charset="0"/>
                <a:sym typeface="Symbol" charset="0"/>
              </a:rPr>
              <a:t>p</a:t>
            </a:r>
            <a:r>
              <a:rPr lang="en-US" sz="2400" baseline="30000" dirty="0">
                <a:cs typeface="Times New Roman" charset="0"/>
                <a:sym typeface="Symbol" charset="0"/>
              </a:rPr>
              <a:t>+</a:t>
            </a:r>
            <a:r>
              <a:rPr lang="en-US" sz="2000" dirty="0">
                <a:cs typeface="Times New Roman" charset="0"/>
                <a:sym typeface="Symbol" charset="0"/>
              </a:rPr>
              <a:t> + 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n</a:t>
            </a:r>
            <a:r>
              <a:rPr lang="en-US" sz="2000" dirty="0">
                <a:cs typeface="Times New Roman" charset="0"/>
                <a:sym typeface="Symbol" charset="0"/>
              </a:rPr>
              <a:t> </a:t>
            </a:r>
            <a:endParaRPr lang="en-US" sz="2400" baseline="30000" dirty="0">
              <a:cs typeface="Times New Roman" charset="0"/>
              <a:sym typeface="Symbol" charset="0"/>
            </a:endParaRPr>
          </a:p>
          <a:p>
            <a:pPr>
              <a:lnSpc>
                <a:spcPct val="80000"/>
              </a:lnSpc>
            </a:pPr>
            <a:r>
              <a:rPr lang="en-US" sz="2000" dirty="0"/>
              <a:t>                                       . . . . .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0325" y="3141158"/>
            <a:ext cx="83400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  <a:r>
              <a:rPr lang="en-US" sz="2400" dirty="0">
                <a:solidFill>
                  <a:srgbClr val="009900"/>
                </a:solidFill>
              </a:rPr>
              <a:t>No proton decay ever observed – the proton is STABLE</a:t>
            </a:r>
          </a:p>
          <a:p>
            <a:r>
              <a:rPr lang="en-US" sz="2400" dirty="0">
                <a:solidFill>
                  <a:srgbClr val="009900"/>
                </a:solidFill>
              </a:rPr>
              <a:t> </a:t>
            </a:r>
            <a:r>
              <a:rPr lang="en-US" sz="2400" dirty="0"/>
              <a:t>Limit on the proton mean life: </a:t>
            </a:r>
            <a:r>
              <a:rPr lang="en-US" sz="2400" dirty="0" err="1">
                <a:latin typeface="Symbol" charset="0"/>
              </a:rPr>
              <a:t>t</a:t>
            </a:r>
            <a:r>
              <a:rPr lang="en-US" sz="2000" baseline="-25000" dirty="0" err="1"/>
              <a:t>p</a:t>
            </a:r>
            <a:r>
              <a:rPr lang="en-US" sz="2400" dirty="0"/>
              <a:t> &gt; </a:t>
            </a:r>
            <a:r>
              <a:rPr lang="en-US" sz="2400" dirty="0">
                <a:latin typeface="Symbol" charset="0"/>
              </a:rPr>
              <a:t>1</a:t>
            </a:r>
            <a:r>
              <a:rPr lang="en-US" sz="2400" dirty="0"/>
              <a:t>.</a:t>
            </a:r>
            <a:r>
              <a:rPr lang="en-US" sz="2400" dirty="0">
                <a:latin typeface="Symbol" charset="0"/>
              </a:rPr>
              <a:t>6</a:t>
            </a:r>
            <a:r>
              <a:rPr lang="en-US" sz="2400" dirty="0"/>
              <a:t> </a:t>
            </a:r>
            <a:r>
              <a:rPr lang="en-US" sz="2400" dirty="0">
                <a:latin typeface="Arial Narrow" charset="0"/>
              </a:rPr>
              <a:t>x</a:t>
            </a:r>
            <a:r>
              <a:rPr lang="en-US" sz="2400" dirty="0"/>
              <a:t> </a:t>
            </a:r>
            <a:r>
              <a:rPr lang="en-US" sz="2400" dirty="0">
                <a:latin typeface="Symbol" charset="0"/>
              </a:rPr>
              <a:t>10</a:t>
            </a:r>
            <a:r>
              <a:rPr lang="en-US" sz="2000" baseline="30000" dirty="0">
                <a:latin typeface="Symbol" charset="0"/>
              </a:rPr>
              <a:t>25</a:t>
            </a:r>
            <a:r>
              <a:rPr lang="en-US" sz="2400" dirty="0"/>
              <a:t> years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20650" y="3972155"/>
            <a:ext cx="708208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Invent a new quantum number : </a:t>
            </a:r>
            <a:r>
              <a:rPr lang="ja-JP" altLang="en-US" sz="2000" dirty="0">
                <a:solidFill>
                  <a:srgbClr val="FF0000"/>
                </a:solidFill>
                <a:latin typeface="Arial"/>
              </a:rPr>
              <a:t>“</a:t>
            </a:r>
            <a:r>
              <a:rPr lang="en-US" sz="2000" dirty="0">
                <a:solidFill>
                  <a:srgbClr val="FF0000"/>
                </a:solidFill>
              </a:rPr>
              <a:t>Baryonic Number</a:t>
            </a:r>
            <a:r>
              <a:rPr lang="ja-JP" altLang="en-US" sz="2000" dirty="0">
                <a:solidFill>
                  <a:srgbClr val="FF0000"/>
                </a:solidFill>
                <a:latin typeface="Arial"/>
              </a:rPr>
              <a:t>”</a:t>
            </a:r>
            <a:r>
              <a:rPr lang="en-US" sz="2000" dirty="0">
                <a:solidFill>
                  <a:srgbClr val="FF0000"/>
                </a:solidFill>
              </a:rPr>
              <a:t> B</a:t>
            </a:r>
          </a:p>
          <a:p>
            <a:r>
              <a:rPr lang="en-US" sz="2000" dirty="0">
                <a:solidFill>
                  <a:srgbClr val="FF0000"/>
                </a:solidFill>
              </a:rPr>
              <a:t>    </a:t>
            </a:r>
            <a:r>
              <a:rPr lang="en-US" sz="2000" dirty="0"/>
              <a:t>B =  1  for proton, neutron</a:t>
            </a:r>
          </a:p>
          <a:p>
            <a:r>
              <a:rPr lang="en-US" sz="2000" dirty="0"/>
              <a:t>    B = -1  for antiproton, antineutron</a:t>
            </a:r>
          </a:p>
          <a:p>
            <a:r>
              <a:rPr lang="en-US" sz="2000" dirty="0"/>
              <a:t>    B =   0  for e</a:t>
            </a:r>
            <a:r>
              <a:rPr lang="en-US" sz="2000" baseline="30000" dirty="0">
                <a:cs typeface="Times New Roman" charset="0"/>
              </a:rPr>
              <a:t>±</a:t>
            </a:r>
            <a:r>
              <a:rPr lang="en-US" sz="2000" dirty="0"/>
              <a:t> , </a:t>
            </a:r>
            <a:r>
              <a:rPr lang="en-US" sz="2000" dirty="0">
                <a:latin typeface="Symbol" charset="0"/>
              </a:rPr>
              <a:t>m</a:t>
            </a:r>
            <a:r>
              <a:rPr lang="en-US" sz="2000" baseline="30000" dirty="0">
                <a:cs typeface="Times New Roman" charset="0"/>
              </a:rPr>
              <a:t>±</a:t>
            </a:r>
            <a:r>
              <a:rPr lang="en-US" sz="2000" dirty="0"/>
              <a:t> , neutrinos, mesons, photons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Require conservation of baryonic number in all particle processes: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132394"/>
              </p:ext>
            </p:extLst>
          </p:nvPr>
        </p:nvGraphicFramePr>
        <p:xfrm>
          <a:off x="3329358" y="5733896"/>
          <a:ext cx="17526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Equation" r:id="rId3" imgW="1066680" imgH="444240" progId="Equation.3">
                  <p:embed/>
                </p:oleObj>
              </mc:Choice>
              <mc:Fallback>
                <p:oleObj name="Equation" r:id="rId3" imgW="10666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9358" y="5733896"/>
                        <a:ext cx="17526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200448" y="6498860"/>
            <a:ext cx="4654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0" dirty="0"/>
              <a:t>(</a:t>
            </a:r>
            <a:r>
              <a:rPr lang="en-US" sz="1800" b="0" i="1" dirty="0"/>
              <a:t> </a:t>
            </a:r>
            <a:r>
              <a:rPr lang="en-US" sz="1800" i="1" dirty="0" err="1"/>
              <a:t>i</a:t>
            </a:r>
            <a:r>
              <a:rPr lang="en-US" sz="1800" dirty="0"/>
              <a:t> : </a:t>
            </a:r>
            <a:r>
              <a:rPr lang="en-US" sz="1800" b="0" dirty="0"/>
              <a:t>initial state particle ;    </a:t>
            </a:r>
            <a:r>
              <a:rPr lang="en-US" sz="1800" i="1" dirty="0"/>
              <a:t>f </a:t>
            </a:r>
            <a:r>
              <a:rPr lang="en-US" sz="1800" dirty="0"/>
              <a:t>:</a:t>
            </a:r>
            <a:r>
              <a:rPr lang="en-US" sz="1800" b="0" dirty="0"/>
              <a:t> final state particle)</a:t>
            </a:r>
          </a:p>
        </p:txBody>
      </p:sp>
    </p:spTree>
    <p:extLst>
      <p:ext uri="{BB962C8B-B14F-4D97-AF65-F5344CB8AC3E}">
        <p14:creationId xmlns:p14="http://schemas.microsoft.com/office/powerpoint/2010/main" val="389670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utoUpdateAnimBg="0"/>
      <p:bldP spid="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Strange particles 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16572" y="1117055"/>
            <a:ext cx="730317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 </a:t>
            </a:r>
            <a:r>
              <a:rPr lang="en-US" sz="2400" b="1" dirty="0" smtClean="0">
                <a:solidFill>
                  <a:srgbClr val="008000"/>
                </a:solidFill>
              </a:rPr>
              <a:t>Some of the particles found in the 1950’s</a:t>
            </a:r>
            <a:r>
              <a:rPr lang="en-US" sz="2400" b="1" dirty="0" smtClean="0">
                <a:solidFill>
                  <a:srgbClr val="008000"/>
                </a:solidFill>
              </a:rPr>
              <a:t> values</a:t>
            </a:r>
            <a:endParaRPr lang="en-US" sz="2000" dirty="0" smtClean="0"/>
          </a:p>
          <a:p>
            <a:r>
              <a:rPr lang="en-US" sz="2000" dirty="0" smtClean="0"/>
              <a:t>Mesons </a:t>
            </a:r>
            <a:r>
              <a:rPr lang="en-US" sz="2000" dirty="0"/>
              <a:t>(spin = 0)</a:t>
            </a:r>
            <a:r>
              <a:rPr lang="en-US" sz="2000" dirty="0" smtClean="0"/>
              <a:t>:       </a:t>
            </a:r>
            <a:r>
              <a:rPr lang="en-US" sz="2000" i="1" dirty="0"/>
              <a:t>m</a:t>
            </a:r>
            <a:r>
              <a:rPr lang="en-US" sz="2000" dirty="0"/>
              <a:t>(K</a:t>
            </a:r>
            <a:r>
              <a:rPr lang="en-US" baseline="30000" dirty="0">
                <a:cs typeface="Times New Roman" charset="0"/>
              </a:rPr>
              <a:t>±</a:t>
            </a:r>
            <a:r>
              <a:rPr lang="en-US" sz="2000" dirty="0">
                <a:cs typeface="Times New Roman" charset="0"/>
              </a:rPr>
              <a:t>)</a:t>
            </a:r>
            <a:r>
              <a:rPr lang="en-US" sz="2000" dirty="0"/>
              <a:t> = </a:t>
            </a:r>
            <a:r>
              <a:rPr lang="en-US" sz="2000" dirty="0">
                <a:latin typeface="Symbol" charset="0"/>
              </a:rPr>
              <a:t>493</a:t>
            </a:r>
            <a:r>
              <a:rPr lang="en-US" sz="2000" dirty="0"/>
              <a:t>.</a:t>
            </a:r>
            <a:r>
              <a:rPr lang="en-US" sz="2000" dirty="0">
                <a:latin typeface="Symbol" charset="0"/>
              </a:rPr>
              <a:t>68</a:t>
            </a:r>
            <a:r>
              <a:rPr lang="en-US" sz="2000" dirty="0"/>
              <a:t> MeV/</a:t>
            </a:r>
            <a:r>
              <a:rPr lang="en-US" sz="2000" i="1" dirty="0" smtClean="0"/>
              <a:t>c</a:t>
            </a:r>
            <a:r>
              <a:rPr lang="en-US" baseline="30000" dirty="0" smtClean="0">
                <a:latin typeface="Symbol" charset="0"/>
              </a:rPr>
              <a:t>2</a:t>
            </a:r>
            <a:r>
              <a:rPr lang="en-US" sz="2000" dirty="0" smtClean="0"/>
              <a:t>;   </a:t>
            </a:r>
            <a:r>
              <a:rPr lang="en-US" sz="2000" i="1" dirty="0"/>
              <a:t>m</a:t>
            </a:r>
            <a:r>
              <a:rPr lang="en-US" sz="2000" dirty="0"/>
              <a:t>(K</a:t>
            </a:r>
            <a:r>
              <a:rPr lang="en-US" baseline="30000" dirty="0">
                <a:cs typeface="Times New Roman" charset="0"/>
              </a:rPr>
              <a:t>°</a:t>
            </a:r>
            <a:r>
              <a:rPr lang="en-US" sz="2000" dirty="0">
                <a:cs typeface="Times New Roman" charset="0"/>
              </a:rPr>
              <a:t>)</a:t>
            </a:r>
            <a:r>
              <a:rPr lang="en-US" sz="2000" dirty="0"/>
              <a:t> = </a:t>
            </a:r>
            <a:r>
              <a:rPr lang="en-US" sz="2000" dirty="0">
                <a:latin typeface="Symbol" charset="0"/>
              </a:rPr>
              <a:t>497</a:t>
            </a:r>
            <a:r>
              <a:rPr lang="en-US" sz="2000" dirty="0"/>
              <a:t>.</a:t>
            </a:r>
            <a:r>
              <a:rPr lang="en-US" sz="2000" dirty="0">
                <a:latin typeface="Symbol" charset="0"/>
              </a:rPr>
              <a:t>67</a:t>
            </a:r>
            <a:r>
              <a:rPr lang="en-US" sz="2000" dirty="0"/>
              <a:t> MeV/</a:t>
            </a:r>
            <a:r>
              <a:rPr lang="en-US" sz="2000" i="1" dirty="0" smtClean="0"/>
              <a:t>c</a:t>
            </a:r>
            <a:r>
              <a:rPr lang="en-US" baseline="30000" dirty="0" smtClean="0">
                <a:latin typeface="Symbol" charset="0"/>
              </a:rPr>
              <a:t>2</a:t>
            </a:r>
          </a:p>
          <a:p>
            <a:r>
              <a:rPr lang="en-US" sz="2000" dirty="0" smtClean="0"/>
              <a:t>Hyperons </a:t>
            </a:r>
            <a:r>
              <a:rPr lang="en-US" sz="2000" dirty="0"/>
              <a:t>(spin = </a:t>
            </a:r>
            <a:r>
              <a:rPr lang="en-US" sz="2000" dirty="0">
                <a:cs typeface="Times New Roman" charset="0"/>
              </a:rPr>
              <a:t>½): </a:t>
            </a:r>
            <a:r>
              <a:rPr lang="en-US" sz="2000" i="1" dirty="0"/>
              <a:t>m</a:t>
            </a:r>
            <a:r>
              <a:rPr lang="en-US" sz="2000" dirty="0"/>
              <a:t>(</a:t>
            </a:r>
            <a:r>
              <a:rPr lang="en-US" sz="2000" dirty="0">
                <a:latin typeface="Symbol" charset="0"/>
              </a:rPr>
              <a:t>L</a:t>
            </a:r>
            <a:r>
              <a:rPr lang="en-US" sz="2000" dirty="0">
                <a:cs typeface="Times New Roman" charset="0"/>
              </a:rPr>
              <a:t>)</a:t>
            </a:r>
            <a:r>
              <a:rPr lang="en-US" sz="2000" dirty="0"/>
              <a:t> = </a:t>
            </a:r>
            <a:r>
              <a:rPr lang="en-US" sz="2000" dirty="0">
                <a:latin typeface="Symbol" charset="0"/>
              </a:rPr>
              <a:t>1115</a:t>
            </a:r>
            <a:r>
              <a:rPr lang="en-US" sz="2000" dirty="0"/>
              <a:t>.</a:t>
            </a:r>
            <a:r>
              <a:rPr lang="en-US" sz="2000" dirty="0">
                <a:latin typeface="Symbol" charset="0"/>
              </a:rPr>
              <a:t>7</a:t>
            </a:r>
            <a:r>
              <a:rPr lang="en-US" sz="2000" dirty="0"/>
              <a:t> MeV/</a:t>
            </a:r>
            <a:r>
              <a:rPr lang="en-US" sz="2000" i="1" dirty="0" smtClean="0"/>
              <a:t>c</a:t>
            </a:r>
            <a:r>
              <a:rPr lang="en-US" baseline="30000" dirty="0" smtClean="0">
                <a:latin typeface="Symbol" charset="0"/>
              </a:rPr>
              <a:t>2</a:t>
            </a:r>
            <a:r>
              <a:rPr lang="en-US" sz="2000" dirty="0" smtClean="0"/>
              <a:t>;  </a:t>
            </a:r>
            <a:r>
              <a:rPr lang="en-US" sz="2000" i="1" dirty="0"/>
              <a:t>m</a:t>
            </a:r>
            <a:r>
              <a:rPr lang="en-US" sz="2000" dirty="0"/>
              <a:t>(</a:t>
            </a:r>
            <a:r>
              <a:rPr lang="en-US" sz="2000" dirty="0">
                <a:latin typeface="Symbol" charset="0"/>
              </a:rPr>
              <a:t>S</a:t>
            </a:r>
            <a:r>
              <a:rPr lang="en-US" baseline="30000" dirty="0">
                <a:cs typeface="Times New Roman" charset="0"/>
              </a:rPr>
              <a:t>±</a:t>
            </a:r>
            <a:r>
              <a:rPr lang="en-US" sz="2000" dirty="0">
                <a:cs typeface="Times New Roman" charset="0"/>
              </a:rPr>
              <a:t>)</a:t>
            </a:r>
            <a:r>
              <a:rPr lang="en-US" sz="2000" dirty="0"/>
              <a:t> = </a:t>
            </a:r>
            <a:r>
              <a:rPr lang="en-US" sz="2000" dirty="0">
                <a:latin typeface="Symbol" charset="0"/>
              </a:rPr>
              <a:t>1189</a:t>
            </a:r>
            <a:r>
              <a:rPr lang="en-US" sz="2000" dirty="0"/>
              <a:t>.</a:t>
            </a:r>
            <a:r>
              <a:rPr lang="en-US" sz="2000" dirty="0">
                <a:latin typeface="Symbol" charset="0"/>
              </a:rPr>
              <a:t>4</a:t>
            </a:r>
            <a:r>
              <a:rPr lang="en-US" sz="2000" dirty="0"/>
              <a:t> MeV/</a:t>
            </a:r>
            <a:r>
              <a:rPr lang="en-US" sz="2000" i="1" dirty="0"/>
              <a:t>c</a:t>
            </a:r>
            <a:r>
              <a:rPr lang="en-US" baseline="30000" dirty="0">
                <a:latin typeface="Symbol" charset="0"/>
              </a:rPr>
              <a:t>2</a:t>
            </a:r>
          </a:p>
          <a:p>
            <a:r>
              <a:rPr lang="en-US" baseline="30000" dirty="0">
                <a:latin typeface="Symbol" charset="0"/>
              </a:rPr>
              <a:t>                                             </a:t>
            </a:r>
            <a:r>
              <a:rPr lang="en-US" baseline="30000" dirty="0" smtClean="0">
                <a:latin typeface="Symbol" charset="0"/>
              </a:rPr>
              <a:t>             </a:t>
            </a:r>
            <a:r>
              <a:rPr lang="en-US" sz="2000" i="1" dirty="0"/>
              <a:t>m</a:t>
            </a:r>
            <a:r>
              <a:rPr lang="en-US" sz="2000" dirty="0"/>
              <a:t>(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X</a:t>
            </a:r>
            <a:r>
              <a:rPr lang="en-US" sz="2000" dirty="0">
                <a:cs typeface="Times New Roman" charset="0"/>
              </a:rPr>
              <a:t>°</a:t>
            </a:r>
            <a:r>
              <a:rPr lang="en-US" sz="2000" dirty="0"/>
              <a:t>) = </a:t>
            </a:r>
            <a:r>
              <a:rPr lang="en-US" sz="2000" dirty="0">
                <a:latin typeface="Symbol" charset="0"/>
              </a:rPr>
              <a:t>1314</a:t>
            </a:r>
            <a:r>
              <a:rPr lang="en-US" sz="2000" dirty="0"/>
              <a:t>.</a:t>
            </a:r>
            <a:r>
              <a:rPr lang="en-US" sz="2000" dirty="0">
                <a:latin typeface="Symbol" charset="0"/>
              </a:rPr>
              <a:t>8</a:t>
            </a:r>
            <a:r>
              <a:rPr lang="en-US" sz="2000" dirty="0"/>
              <a:t> MeV/</a:t>
            </a:r>
            <a:r>
              <a:rPr lang="en-US" sz="2000" i="1" dirty="0"/>
              <a:t>c</a:t>
            </a:r>
            <a:r>
              <a:rPr lang="en-US" baseline="30000" dirty="0">
                <a:latin typeface="Symbol" charset="0"/>
              </a:rPr>
              <a:t>2</a:t>
            </a:r>
            <a:r>
              <a:rPr lang="en-US" sz="2000" dirty="0"/>
              <a:t>;</a:t>
            </a:r>
            <a:r>
              <a:rPr lang="en-US" baseline="30000" dirty="0">
                <a:latin typeface="Symbol" charset="0"/>
              </a:rPr>
              <a:t> </a:t>
            </a:r>
            <a:r>
              <a:rPr lang="en-US" sz="2000" i="1" dirty="0"/>
              <a:t>m</a:t>
            </a:r>
            <a:r>
              <a:rPr lang="en-US" sz="2000" dirty="0"/>
              <a:t>(</a:t>
            </a:r>
            <a:r>
              <a:rPr lang="en-US" sz="2000" dirty="0" smtClean="0">
                <a:latin typeface="Symbol" charset="0"/>
                <a:cs typeface="Times New Roman" charset="0"/>
                <a:sym typeface="Symbol" charset="0"/>
              </a:rPr>
              <a:t>X</a:t>
            </a:r>
            <a:r>
              <a:rPr lang="en-US" baseline="30000" dirty="0" smtClean="0">
                <a:cs typeface="Times New Roman" charset="0"/>
              </a:rPr>
              <a:t>–</a:t>
            </a:r>
            <a:r>
              <a:rPr lang="en-US" sz="2000" dirty="0" smtClean="0"/>
              <a:t>) </a:t>
            </a:r>
            <a:r>
              <a:rPr lang="en-US" sz="2000" dirty="0"/>
              <a:t>= </a:t>
            </a:r>
            <a:r>
              <a:rPr lang="en-US" sz="2000" dirty="0">
                <a:latin typeface="Symbol" charset="0"/>
              </a:rPr>
              <a:t>1321</a:t>
            </a:r>
            <a:r>
              <a:rPr lang="en-US" sz="2000" dirty="0"/>
              <a:t>.</a:t>
            </a:r>
            <a:r>
              <a:rPr lang="en-US" sz="2000" dirty="0">
                <a:latin typeface="Symbol" charset="0"/>
              </a:rPr>
              <a:t>3</a:t>
            </a:r>
            <a:r>
              <a:rPr lang="en-US" sz="2000" dirty="0"/>
              <a:t> MeV/</a:t>
            </a:r>
            <a:r>
              <a:rPr lang="en-US" sz="2000" i="1" dirty="0"/>
              <a:t>c</a:t>
            </a:r>
            <a:r>
              <a:rPr lang="en-US" baseline="30000" dirty="0">
                <a:latin typeface="Symbol" charset="0"/>
              </a:rPr>
              <a:t>2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16572" y="2519971"/>
            <a:ext cx="2078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accent3"/>
                </a:solidFill>
              </a:rPr>
              <a:t>Later renamed to baryons</a:t>
            </a:r>
            <a:endParaRPr lang="en-US" sz="1400" i="1" dirty="0">
              <a:solidFill>
                <a:schemeClr val="accent3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16572" y="3008989"/>
            <a:ext cx="8526041" cy="194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6600"/>
                </a:solidFill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</a:rPr>
              <a:t>Properties</a:t>
            </a:r>
            <a:endParaRPr lang="en-US" sz="2400" b="1" dirty="0">
              <a:solidFill>
                <a:srgbClr val="FF6600"/>
              </a:solidFill>
            </a:endParaRPr>
          </a:p>
          <a:p>
            <a:pPr>
              <a:buClr>
                <a:schemeClr val="tx1"/>
              </a:buClr>
              <a:buFont typeface="Wingdings" charset="0"/>
              <a:buChar char="§"/>
            </a:pPr>
            <a:r>
              <a:rPr lang="en-US" sz="2000" dirty="0"/>
              <a:t> Abundant production in proton – nucleus , </a:t>
            </a:r>
            <a:r>
              <a:rPr lang="en-US" sz="2000" dirty="0">
                <a:latin typeface="Symbol" charset="0"/>
              </a:rPr>
              <a:t>p</a:t>
            </a:r>
            <a:r>
              <a:rPr lang="en-US" sz="2000" dirty="0"/>
              <a:t> – nucleus collisions</a:t>
            </a:r>
          </a:p>
          <a:p>
            <a:pPr>
              <a:buClr>
                <a:schemeClr val="tx1"/>
              </a:buClr>
              <a:buFont typeface="Wingdings" charset="0"/>
              <a:buChar char="§"/>
            </a:pPr>
            <a:r>
              <a:rPr lang="en-US" sz="2000" dirty="0"/>
              <a:t> Production cross-section typical of strong interactions (</a:t>
            </a:r>
            <a:r>
              <a:rPr lang="en-US" sz="2000" dirty="0">
                <a:latin typeface="Symbol" charset="0"/>
              </a:rPr>
              <a:t>s</a:t>
            </a:r>
            <a:r>
              <a:rPr lang="en-US" sz="2000" dirty="0"/>
              <a:t> &gt; </a:t>
            </a:r>
            <a:r>
              <a:rPr lang="en-US" sz="2000" dirty="0">
                <a:latin typeface="Symbol" charset="0"/>
              </a:rPr>
              <a:t>10</a:t>
            </a:r>
            <a:r>
              <a:rPr lang="en-US" sz="2000" baseline="30000" dirty="0"/>
              <a:t>-</a:t>
            </a:r>
            <a:r>
              <a:rPr lang="en-US" sz="2000" baseline="30000" dirty="0">
                <a:latin typeface="Symbol" charset="0"/>
              </a:rPr>
              <a:t>27</a:t>
            </a:r>
            <a:r>
              <a:rPr lang="en-US" sz="2000" dirty="0"/>
              <a:t> cm</a:t>
            </a:r>
            <a:r>
              <a:rPr lang="en-US" sz="2000" baseline="30000" dirty="0">
                <a:latin typeface="Symbol" charset="0"/>
              </a:rPr>
              <a:t>2</a:t>
            </a:r>
            <a:r>
              <a:rPr lang="en-US" sz="2000" dirty="0"/>
              <a:t>)</a:t>
            </a:r>
          </a:p>
          <a:p>
            <a:pPr>
              <a:buClr>
                <a:schemeClr val="tx1"/>
              </a:buClr>
              <a:buFont typeface="Wingdings" charset="0"/>
              <a:buChar char="§"/>
            </a:pPr>
            <a:r>
              <a:rPr lang="en-US" sz="2000" dirty="0"/>
              <a:t> Production in pairs (example:  </a:t>
            </a:r>
            <a:r>
              <a:rPr lang="en-US" sz="2000" dirty="0">
                <a:latin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sz="2000" dirty="0"/>
              <a:t> + p </a:t>
            </a:r>
            <a:r>
              <a:rPr lang="en-US" sz="2000" dirty="0">
                <a:sym typeface="Symbol" charset="0"/>
              </a:rPr>
              <a:t></a:t>
            </a:r>
            <a:r>
              <a:rPr lang="en-US" sz="2000" dirty="0"/>
              <a:t>  K</a:t>
            </a:r>
            <a:r>
              <a:rPr lang="en-US" sz="2000" dirty="0">
                <a:cs typeface="Times New Roman" charset="0"/>
              </a:rPr>
              <a:t>°</a:t>
            </a:r>
            <a:r>
              <a:rPr lang="en-US" sz="2000" dirty="0"/>
              <a:t> + </a:t>
            </a:r>
            <a:r>
              <a:rPr lang="en-US" sz="2000" dirty="0">
                <a:latin typeface="Symbol" charset="0"/>
              </a:rPr>
              <a:t>L </a:t>
            </a:r>
            <a:r>
              <a:rPr lang="en-US" sz="2000" dirty="0"/>
              <a:t>;  K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sz="2000" dirty="0"/>
              <a:t> + p </a:t>
            </a:r>
            <a:r>
              <a:rPr lang="en-US" sz="2000" dirty="0">
                <a:sym typeface="Symbol" charset="0"/>
              </a:rPr>
              <a:t> 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X </a:t>
            </a:r>
            <a:r>
              <a:rPr lang="en-US" baseline="30000" dirty="0">
                <a:cs typeface="Times New Roman" charset="0"/>
              </a:rPr>
              <a:t>–  </a:t>
            </a:r>
            <a:r>
              <a:rPr lang="en-US" sz="2000" dirty="0"/>
              <a:t>+ K</a:t>
            </a:r>
            <a:r>
              <a:rPr lang="en-US" baseline="30000" dirty="0"/>
              <a:t>+ </a:t>
            </a:r>
            <a:r>
              <a:rPr lang="en-US" sz="2000" dirty="0"/>
              <a:t>)</a:t>
            </a:r>
          </a:p>
          <a:p>
            <a:pPr>
              <a:buClr>
                <a:schemeClr val="tx1"/>
              </a:buClr>
              <a:buFont typeface="Wingdings" charset="0"/>
              <a:buChar char="§"/>
            </a:pPr>
            <a:r>
              <a:rPr lang="en-US" sz="2000" dirty="0"/>
              <a:t> Decaying to lighter particles with mean life values </a:t>
            </a:r>
            <a:r>
              <a:rPr lang="en-US" sz="2000" dirty="0">
                <a:latin typeface="Symbol" charset="0"/>
              </a:rPr>
              <a:t>10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baseline="30000" dirty="0">
                <a:latin typeface="Symbol" charset="0"/>
              </a:rPr>
              <a:t>8</a:t>
            </a:r>
            <a:r>
              <a:rPr lang="en-US" sz="2000" dirty="0"/>
              <a:t> – </a:t>
            </a:r>
            <a:r>
              <a:rPr lang="en-US" sz="2000" dirty="0">
                <a:latin typeface="Symbol" charset="0"/>
              </a:rPr>
              <a:t>10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baseline="30000" dirty="0">
                <a:latin typeface="Symbol" charset="0"/>
              </a:rPr>
              <a:t>10</a:t>
            </a:r>
            <a:r>
              <a:rPr lang="en-US" sz="2000" dirty="0"/>
              <a:t> s (as expected</a:t>
            </a:r>
          </a:p>
          <a:p>
            <a:pPr>
              <a:lnSpc>
                <a:spcPct val="80000"/>
              </a:lnSpc>
              <a:buClr>
                <a:schemeClr val="tx1"/>
              </a:buClr>
              <a:buFont typeface="Wingdings" charset="0"/>
              <a:buNone/>
            </a:pPr>
            <a:r>
              <a:rPr lang="en-US" sz="2000" dirty="0"/>
              <a:t>   for a weak decay)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02153" y="2134647"/>
            <a:ext cx="55705" cy="367403"/>
          </a:xfrm>
          <a:prstGeom prst="straightConnector1">
            <a:avLst/>
          </a:prstGeom>
          <a:ln w="19050" cmpd="sng"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272008" y="5265402"/>
            <a:ext cx="753817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90"/>
                </a:solidFill>
              </a:rPr>
              <a:t>Examples of decay modes</a:t>
            </a:r>
          </a:p>
          <a:p>
            <a:r>
              <a:rPr lang="en-US" sz="2000" dirty="0"/>
              <a:t>K</a:t>
            </a:r>
            <a:r>
              <a:rPr lang="en-US" baseline="30000" dirty="0">
                <a:cs typeface="Times New Roman" charset="0"/>
              </a:rPr>
              <a:t>±</a:t>
            </a:r>
            <a:r>
              <a:rPr lang="en-US" sz="2000" dirty="0">
                <a:cs typeface="Times New Roman" charset="0"/>
              </a:rPr>
              <a:t> </a:t>
            </a:r>
            <a:r>
              <a:rPr lang="en-US" sz="2000" dirty="0">
                <a:sym typeface="Symbol" charset="0"/>
              </a:rPr>
              <a:t> </a:t>
            </a:r>
            <a:r>
              <a:rPr lang="en-US" sz="2000" dirty="0">
                <a:latin typeface="Symbol" charset="0"/>
                <a:sym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± </a:t>
            </a:r>
            <a:r>
              <a:rPr lang="en-US" sz="2000" dirty="0">
                <a:latin typeface="Symbol" charset="0"/>
                <a:sym typeface="Symbol" charset="0"/>
              </a:rPr>
              <a:t>p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° </a:t>
            </a:r>
            <a:r>
              <a:rPr lang="en-US" sz="2000" dirty="0">
                <a:cs typeface="Times New Roman" charset="0"/>
                <a:sym typeface="Symbol" charset="0"/>
              </a:rPr>
              <a:t>;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 </a:t>
            </a:r>
            <a:r>
              <a:rPr lang="en-US" sz="2000" dirty="0"/>
              <a:t>K</a:t>
            </a:r>
            <a:r>
              <a:rPr lang="en-US" baseline="30000" dirty="0">
                <a:cs typeface="Times New Roman" charset="0"/>
              </a:rPr>
              <a:t>±</a:t>
            </a:r>
            <a:r>
              <a:rPr lang="en-US" sz="2000" dirty="0">
                <a:cs typeface="Times New Roman" charset="0"/>
              </a:rPr>
              <a:t> </a:t>
            </a:r>
            <a:r>
              <a:rPr lang="en-US" sz="2000" dirty="0">
                <a:sym typeface="Symbol" charset="0"/>
              </a:rPr>
              <a:t> </a:t>
            </a:r>
            <a:r>
              <a:rPr lang="en-US" sz="2000" dirty="0">
                <a:latin typeface="Symbol" charset="0"/>
                <a:sym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± </a:t>
            </a:r>
            <a:r>
              <a:rPr lang="en-US" sz="2000" dirty="0" err="1">
                <a:latin typeface="Symbol" charset="0"/>
              </a:rPr>
              <a:t>p</a:t>
            </a:r>
            <a:r>
              <a:rPr lang="en-US" baseline="30000" dirty="0" err="1">
                <a:cs typeface="Times New Roman" charset="0"/>
              </a:rPr>
              <a:t>+</a:t>
            </a:r>
            <a:r>
              <a:rPr lang="en-US" sz="2000" dirty="0" err="1">
                <a:latin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sz="2000" dirty="0"/>
              <a:t> </a:t>
            </a:r>
            <a:r>
              <a:rPr lang="en-US" sz="2000" dirty="0">
                <a:cs typeface="Times New Roman" charset="0"/>
                <a:sym typeface="Symbol" charset="0"/>
              </a:rPr>
              <a:t>;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  </a:t>
            </a:r>
            <a:r>
              <a:rPr lang="en-US" sz="2000" dirty="0"/>
              <a:t>K</a:t>
            </a:r>
            <a:r>
              <a:rPr lang="en-US" baseline="30000" dirty="0">
                <a:cs typeface="Times New Roman" charset="0"/>
              </a:rPr>
              <a:t>±</a:t>
            </a:r>
            <a:r>
              <a:rPr lang="en-US" sz="2000" dirty="0">
                <a:cs typeface="Times New Roman" charset="0"/>
              </a:rPr>
              <a:t> </a:t>
            </a:r>
            <a:r>
              <a:rPr lang="en-US" sz="2000" dirty="0">
                <a:sym typeface="Symbol" charset="0"/>
              </a:rPr>
              <a:t> </a:t>
            </a:r>
            <a:r>
              <a:rPr lang="en-US" sz="2000" dirty="0">
                <a:latin typeface="Symbol" charset="0"/>
                <a:sym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± </a:t>
            </a:r>
            <a:r>
              <a:rPr lang="en-US" sz="2000" dirty="0">
                <a:latin typeface="Symbol" charset="0"/>
                <a:sym typeface="Symbol" charset="0"/>
              </a:rPr>
              <a:t>p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° </a:t>
            </a:r>
            <a:r>
              <a:rPr lang="en-US" sz="2000" dirty="0">
                <a:latin typeface="Symbol" charset="0"/>
                <a:sym typeface="Symbol" charset="0"/>
              </a:rPr>
              <a:t>p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° </a:t>
            </a:r>
            <a:r>
              <a:rPr lang="en-US" sz="2000" dirty="0">
                <a:cs typeface="Times New Roman" charset="0"/>
                <a:sym typeface="Symbol" charset="0"/>
              </a:rPr>
              <a:t>; </a:t>
            </a:r>
            <a:r>
              <a:rPr lang="en-US" sz="2000" dirty="0"/>
              <a:t>K</a:t>
            </a:r>
            <a:r>
              <a:rPr lang="en-US" sz="2000" dirty="0">
                <a:cs typeface="Times New Roman" charset="0"/>
              </a:rPr>
              <a:t>° </a:t>
            </a:r>
            <a:r>
              <a:rPr lang="en-US" sz="2000" dirty="0">
                <a:sym typeface="Symbol" charset="0"/>
              </a:rPr>
              <a:t> </a:t>
            </a:r>
            <a:r>
              <a:rPr lang="en-US" sz="2000" dirty="0" err="1">
                <a:latin typeface="Symbol" charset="0"/>
              </a:rPr>
              <a:t>p</a:t>
            </a:r>
            <a:r>
              <a:rPr lang="en-US" baseline="30000" dirty="0" err="1">
                <a:cs typeface="Times New Roman" charset="0"/>
              </a:rPr>
              <a:t>+</a:t>
            </a:r>
            <a:r>
              <a:rPr lang="en-US" sz="2000" dirty="0" err="1">
                <a:latin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sz="2000" dirty="0"/>
              <a:t>  </a:t>
            </a:r>
            <a:r>
              <a:rPr lang="en-US" sz="2000" dirty="0">
                <a:cs typeface="Times New Roman" charset="0"/>
                <a:sym typeface="Symbol" charset="0"/>
              </a:rPr>
              <a:t>; </a:t>
            </a:r>
            <a:r>
              <a:rPr lang="en-US" sz="2000" dirty="0"/>
              <a:t>K</a:t>
            </a:r>
            <a:r>
              <a:rPr lang="en-US" sz="2000" dirty="0">
                <a:cs typeface="Times New Roman" charset="0"/>
              </a:rPr>
              <a:t>° </a:t>
            </a:r>
            <a:r>
              <a:rPr lang="en-US" sz="2000" dirty="0">
                <a:sym typeface="Symbol" charset="0"/>
              </a:rPr>
              <a:t> </a:t>
            </a:r>
            <a:r>
              <a:rPr lang="en-US" sz="2000" dirty="0">
                <a:latin typeface="Symbol" charset="0"/>
                <a:sym typeface="Symbol" charset="0"/>
              </a:rPr>
              <a:t>p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° </a:t>
            </a:r>
            <a:r>
              <a:rPr lang="en-US" sz="2000" dirty="0">
                <a:latin typeface="Symbol" charset="0"/>
                <a:sym typeface="Symbol" charset="0"/>
              </a:rPr>
              <a:t>p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° </a:t>
            </a:r>
            <a:r>
              <a:rPr lang="en-US" sz="2000" dirty="0">
                <a:cs typeface="Times New Roman" charset="0"/>
                <a:sym typeface="Symbol" charset="0"/>
              </a:rPr>
              <a:t>; . . .</a:t>
            </a:r>
          </a:p>
          <a:p>
            <a:pPr>
              <a:buFont typeface="Symbol" charset="0"/>
              <a:buNone/>
            </a:pPr>
            <a:r>
              <a:rPr lang="en-US" sz="2000" dirty="0">
                <a:latin typeface="Symbol" charset="0"/>
                <a:sym typeface="Symbol" charset="0"/>
              </a:rPr>
              <a:t>L</a:t>
            </a:r>
            <a:r>
              <a:rPr lang="en-US" sz="2000" dirty="0">
                <a:sym typeface="Symbol" charset="0"/>
              </a:rPr>
              <a:t>  p </a:t>
            </a:r>
            <a:r>
              <a:rPr lang="en-US" sz="2000" dirty="0">
                <a:latin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sz="2000" dirty="0"/>
              <a:t> </a:t>
            </a:r>
            <a:r>
              <a:rPr lang="en-US" sz="2000" dirty="0">
                <a:cs typeface="Times New Roman" charset="0"/>
                <a:sym typeface="Symbol" charset="0"/>
              </a:rPr>
              <a:t>;  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L</a:t>
            </a:r>
            <a:r>
              <a:rPr lang="en-US" sz="2000" dirty="0">
                <a:cs typeface="Times New Roman" charset="0"/>
                <a:sym typeface="Symbol" charset="0"/>
              </a:rPr>
              <a:t> </a:t>
            </a:r>
            <a:r>
              <a:rPr lang="en-US" sz="2000" dirty="0">
                <a:sym typeface="Symbol" charset="0"/>
              </a:rPr>
              <a:t> n </a:t>
            </a:r>
            <a:r>
              <a:rPr lang="en-US" sz="2000" dirty="0">
                <a:latin typeface="Symbol" charset="0"/>
              </a:rPr>
              <a:t>p</a:t>
            </a:r>
            <a:r>
              <a:rPr lang="en-US" sz="2000" dirty="0">
                <a:cs typeface="Times New Roman" charset="0"/>
              </a:rPr>
              <a:t>° ; </a:t>
            </a:r>
            <a:r>
              <a:rPr lang="en-US" sz="2000" dirty="0">
                <a:latin typeface="Symbol" charset="0"/>
              </a:rPr>
              <a:t>S</a:t>
            </a:r>
            <a:r>
              <a:rPr lang="en-US" baseline="30000" dirty="0">
                <a:cs typeface="Times New Roman" charset="0"/>
              </a:rPr>
              <a:t>+ </a:t>
            </a:r>
            <a:r>
              <a:rPr lang="en-US" sz="2000" dirty="0">
                <a:sym typeface="Symbol" charset="0"/>
              </a:rPr>
              <a:t> p </a:t>
            </a:r>
            <a:r>
              <a:rPr lang="en-US" sz="2000" dirty="0">
                <a:latin typeface="Symbol" charset="0"/>
              </a:rPr>
              <a:t>p</a:t>
            </a:r>
            <a:r>
              <a:rPr lang="en-US" sz="2000" dirty="0">
                <a:cs typeface="Times New Roman" charset="0"/>
              </a:rPr>
              <a:t>° ; </a:t>
            </a:r>
            <a:r>
              <a:rPr lang="en-US" sz="2000" dirty="0">
                <a:latin typeface="Symbol" charset="0"/>
              </a:rPr>
              <a:t>S</a:t>
            </a:r>
            <a:r>
              <a:rPr lang="en-US" baseline="30000" dirty="0">
                <a:cs typeface="Times New Roman" charset="0"/>
              </a:rPr>
              <a:t>+ </a:t>
            </a:r>
            <a:r>
              <a:rPr lang="en-US" sz="2000" dirty="0">
                <a:sym typeface="Symbol" charset="0"/>
              </a:rPr>
              <a:t> n </a:t>
            </a:r>
            <a:r>
              <a:rPr lang="en-US" sz="2000" dirty="0">
                <a:latin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+ </a:t>
            </a:r>
            <a:r>
              <a:rPr lang="en-US" sz="2000" dirty="0">
                <a:cs typeface="Times New Roman" charset="0"/>
              </a:rPr>
              <a:t> ; </a:t>
            </a:r>
            <a:r>
              <a:rPr lang="en-US" sz="2000" dirty="0">
                <a:latin typeface="Symbol" charset="0"/>
              </a:rPr>
              <a:t>S</a:t>
            </a:r>
            <a:r>
              <a:rPr lang="en-US" baseline="30000" dirty="0">
                <a:cs typeface="Times New Roman" charset="0"/>
              </a:rPr>
              <a:t>+ </a:t>
            </a:r>
            <a:r>
              <a:rPr lang="en-US" sz="2000" dirty="0">
                <a:sym typeface="Symbol" charset="0"/>
              </a:rPr>
              <a:t> n </a:t>
            </a:r>
            <a:r>
              <a:rPr lang="en-US" sz="2000" dirty="0">
                <a:latin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–  </a:t>
            </a:r>
            <a:r>
              <a:rPr lang="en-US" sz="2000" dirty="0">
                <a:cs typeface="Times New Roman" charset="0"/>
                <a:sym typeface="Symbol" charset="0"/>
              </a:rPr>
              <a:t>; . . .</a:t>
            </a:r>
          </a:p>
          <a:p>
            <a:pPr>
              <a:buFont typeface="Symbol" charset="0"/>
              <a:buNone/>
            </a:pP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X 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sz="2000" dirty="0">
                <a:cs typeface="Times New Roman" charset="0"/>
                <a:sym typeface="Symbol" charset="0"/>
              </a:rPr>
              <a:t> </a:t>
            </a:r>
            <a:r>
              <a:rPr lang="en-US" sz="2000" dirty="0">
                <a:sym typeface="Symbol" charset="0"/>
              </a:rPr>
              <a:t> 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L </a:t>
            </a:r>
            <a:r>
              <a:rPr lang="en-US" sz="2000" dirty="0">
                <a:latin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sz="2000" dirty="0"/>
              <a:t>  </a:t>
            </a:r>
            <a:r>
              <a:rPr lang="en-US" sz="2000" dirty="0">
                <a:cs typeface="Times New Roman" charset="0"/>
              </a:rPr>
              <a:t> ; 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X</a:t>
            </a:r>
            <a:r>
              <a:rPr lang="en-US" sz="2000" dirty="0">
                <a:cs typeface="Times New Roman" charset="0"/>
              </a:rPr>
              <a:t>°</a:t>
            </a:r>
            <a:r>
              <a:rPr lang="en-US" sz="2000" dirty="0">
                <a:cs typeface="Times New Roman" charset="0"/>
                <a:sym typeface="Symbol" charset="0"/>
              </a:rPr>
              <a:t> </a:t>
            </a:r>
            <a:r>
              <a:rPr lang="en-US" sz="2000" dirty="0">
                <a:sym typeface="Symbol" charset="0"/>
              </a:rPr>
              <a:t> </a:t>
            </a:r>
            <a:r>
              <a:rPr lang="en-US" sz="2000" dirty="0">
                <a:latin typeface="Symbol" charset="0"/>
                <a:cs typeface="Times New Roman" charset="0"/>
                <a:sym typeface="Symbol" charset="0"/>
              </a:rPr>
              <a:t>L </a:t>
            </a:r>
            <a:r>
              <a:rPr lang="en-US" sz="2000" dirty="0">
                <a:latin typeface="Symbol" charset="0"/>
              </a:rPr>
              <a:t>p</a:t>
            </a:r>
            <a:r>
              <a:rPr lang="en-US" sz="2000" dirty="0">
                <a:cs typeface="Times New Roman" charset="0"/>
              </a:rPr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146757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1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uncertainty principle</a:t>
            </a:r>
            <a:endParaRPr lang="en-US" dirty="0"/>
          </a:p>
        </p:txBody>
      </p:sp>
      <p:pic>
        <p:nvPicPr>
          <p:cNvPr id="4" name="Picture 1027" descr="C:\Documents and Settings\dilella\Workshop\Lectures\Figures\Basics\Heisenber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663" y="90488"/>
            <a:ext cx="1298575" cy="189388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028"/>
          <p:cNvSpPr txBox="1">
            <a:spLocks noChangeArrowheads="1"/>
          </p:cNvSpPr>
          <p:nvPr/>
        </p:nvSpPr>
        <p:spPr bwMode="auto">
          <a:xfrm>
            <a:off x="7691180" y="1974030"/>
            <a:ext cx="112922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200" b="0" i="1" dirty="0"/>
              <a:t> </a:t>
            </a:r>
            <a:r>
              <a:rPr lang="en-US" sz="1200" b="0" i="1" dirty="0" smtClean="0"/>
              <a:t>W. </a:t>
            </a:r>
            <a:r>
              <a:rPr lang="en-US" sz="1200" b="0" i="1" dirty="0"/>
              <a:t>Heisenberg </a:t>
            </a:r>
          </a:p>
        </p:txBody>
      </p:sp>
      <p:sp>
        <p:nvSpPr>
          <p:cNvPr id="6" name="Text Box 1029"/>
          <p:cNvSpPr txBox="1">
            <a:spLocks noChangeArrowheads="1"/>
          </p:cNvSpPr>
          <p:nvPr/>
        </p:nvSpPr>
        <p:spPr bwMode="auto">
          <a:xfrm>
            <a:off x="273050" y="1083907"/>
            <a:ext cx="65468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9900"/>
              </a:buClr>
              <a:buFont typeface="Wingdings" charset="0"/>
              <a:buNone/>
            </a:pPr>
            <a:r>
              <a:rPr lang="en-US" sz="2000" b="1" dirty="0">
                <a:solidFill>
                  <a:srgbClr val="009900"/>
                </a:solidFill>
              </a:rPr>
              <a:t>CLASSICAL  MECHANICS</a:t>
            </a:r>
          </a:p>
          <a:p>
            <a:pPr>
              <a:buClr>
                <a:srgbClr val="009900"/>
              </a:buClr>
              <a:buFont typeface="Wingdings" charset="0"/>
              <a:buNone/>
            </a:pPr>
            <a:r>
              <a:rPr lang="en-US" sz="2000" dirty="0">
                <a:solidFill>
                  <a:srgbClr val="009900"/>
                </a:solidFill>
              </a:rPr>
              <a:t>Position and momentum of a particle can be measured</a:t>
            </a:r>
          </a:p>
          <a:p>
            <a:pPr>
              <a:buClr>
                <a:srgbClr val="009900"/>
              </a:buClr>
              <a:buFont typeface="Wingdings" charset="0"/>
              <a:buNone/>
            </a:pPr>
            <a:r>
              <a:rPr lang="en-US" sz="2000" dirty="0">
                <a:solidFill>
                  <a:srgbClr val="009900"/>
                </a:solidFill>
              </a:rPr>
              <a:t>independently and simultaneously with arbitrary precision</a:t>
            </a:r>
          </a:p>
        </p:txBody>
      </p:sp>
      <p:sp>
        <p:nvSpPr>
          <p:cNvPr id="7" name="Text Box 1032"/>
          <p:cNvSpPr txBox="1">
            <a:spLocks noChangeArrowheads="1"/>
          </p:cNvSpPr>
          <p:nvPr/>
        </p:nvSpPr>
        <p:spPr bwMode="auto">
          <a:xfrm>
            <a:off x="273050" y="2251029"/>
            <a:ext cx="75644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009900"/>
              </a:buClr>
              <a:buFont typeface="Wingdings" charset="0"/>
              <a:buNone/>
            </a:pPr>
            <a:r>
              <a:rPr lang="en-US" sz="2000" b="1" dirty="0">
                <a:solidFill>
                  <a:srgbClr val="FF0000"/>
                </a:solidFill>
              </a:rPr>
              <a:t>QUANTUM  MECHANICS</a:t>
            </a:r>
          </a:p>
          <a:p>
            <a:pPr>
              <a:buClr>
                <a:srgbClr val="009900"/>
              </a:buClr>
              <a:buFont typeface="Wingdings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Measurement perturbs the particle state </a:t>
            </a:r>
            <a:r>
              <a:rPr lang="en-US" sz="2000" dirty="0">
                <a:solidFill>
                  <a:srgbClr val="FF0000"/>
                </a:solidFill>
                <a:sym typeface="Symbol" charset="0"/>
              </a:rPr>
              <a:t></a:t>
            </a:r>
            <a:r>
              <a:rPr lang="en-US" sz="2000" dirty="0">
                <a:solidFill>
                  <a:srgbClr val="FF0000"/>
                </a:solidFill>
              </a:rPr>
              <a:t> position and momentum</a:t>
            </a:r>
          </a:p>
          <a:p>
            <a:pPr>
              <a:buClr>
                <a:srgbClr val="009900"/>
              </a:buClr>
              <a:buFont typeface="Wingdings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measurements are correlated:</a:t>
            </a:r>
          </a:p>
        </p:txBody>
      </p:sp>
      <p:grpSp>
        <p:nvGrpSpPr>
          <p:cNvPr id="8" name="Group 1041"/>
          <p:cNvGrpSpPr>
            <a:grpSpLocks/>
          </p:cNvGrpSpPr>
          <p:nvPr/>
        </p:nvGrpSpPr>
        <p:grpSpPr bwMode="auto">
          <a:xfrm>
            <a:off x="1279525" y="4778306"/>
            <a:ext cx="2057400" cy="609600"/>
            <a:chOff x="806" y="2880"/>
            <a:chExt cx="1296" cy="384"/>
          </a:xfrm>
        </p:grpSpPr>
        <p:sp>
          <p:nvSpPr>
            <p:cNvPr id="9" name="Rectangle 1034"/>
            <p:cNvSpPr>
              <a:spLocks noChangeArrowheads="1"/>
            </p:cNvSpPr>
            <p:nvPr/>
          </p:nvSpPr>
          <p:spPr bwMode="auto">
            <a:xfrm>
              <a:off x="806" y="2880"/>
              <a:ext cx="1296" cy="38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0" name="Object 1033"/>
            <p:cNvGraphicFramePr>
              <a:graphicFrameLocks noChangeAspect="1"/>
            </p:cNvGraphicFramePr>
            <p:nvPr/>
          </p:nvGraphicFramePr>
          <p:xfrm>
            <a:off x="951" y="2963"/>
            <a:ext cx="973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77" name="Equation" r:id="rId4" imgW="876240" imgH="228600" progId="Equation.3">
                    <p:embed/>
                  </p:oleObj>
                </mc:Choice>
                <mc:Fallback>
                  <p:oleObj name="Equation" r:id="rId4" imgW="87624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1" y="2963"/>
                          <a:ext cx="973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" name="Text Box 1035"/>
          <p:cNvSpPr txBox="1">
            <a:spLocks noChangeArrowheads="1"/>
          </p:cNvSpPr>
          <p:nvPr/>
        </p:nvSpPr>
        <p:spPr bwMode="auto">
          <a:xfrm>
            <a:off x="3717925" y="3543231"/>
            <a:ext cx="33337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(also for </a:t>
            </a:r>
            <a:r>
              <a:rPr lang="en-US" sz="2000" i="1" dirty="0"/>
              <a:t>y</a:t>
            </a:r>
            <a:r>
              <a:rPr lang="en-US" sz="2000" dirty="0"/>
              <a:t> and </a:t>
            </a:r>
            <a:r>
              <a:rPr lang="en-US" sz="2000" i="1" dirty="0"/>
              <a:t>z </a:t>
            </a:r>
            <a:r>
              <a:rPr lang="en-US" sz="2000" dirty="0"/>
              <a:t>components)</a:t>
            </a:r>
          </a:p>
        </p:txBody>
      </p:sp>
      <p:sp>
        <p:nvSpPr>
          <p:cNvPr id="12" name="Text Box 1036"/>
          <p:cNvSpPr txBox="1">
            <a:spLocks noChangeArrowheads="1"/>
          </p:cNvSpPr>
          <p:nvPr/>
        </p:nvSpPr>
        <p:spPr bwMode="auto">
          <a:xfrm>
            <a:off x="273050" y="4275068"/>
            <a:ext cx="6156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Similar correlation for energy and time measurements:</a:t>
            </a:r>
          </a:p>
        </p:txBody>
      </p:sp>
      <p:grpSp>
        <p:nvGrpSpPr>
          <p:cNvPr id="13" name="Group 1038"/>
          <p:cNvGrpSpPr>
            <a:grpSpLocks/>
          </p:cNvGrpSpPr>
          <p:nvPr/>
        </p:nvGrpSpPr>
        <p:grpSpPr bwMode="auto">
          <a:xfrm>
            <a:off x="1279525" y="3452743"/>
            <a:ext cx="2057400" cy="609600"/>
            <a:chOff x="720" y="2016"/>
            <a:chExt cx="1296" cy="384"/>
          </a:xfrm>
        </p:grpSpPr>
        <p:sp>
          <p:nvSpPr>
            <p:cNvPr id="14" name="Rectangle 1039"/>
            <p:cNvSpPr>
              <a:spLocks noChangeArrowheads="1"/>
            </p:cNvSpPr>
            <p:nvPr/>
          </p:nvSpPr>
          <p:spPr bwMode="auto">
            <a:xfrm>
              <a:off x="720" y="2016"/>
              <a:ext cx="1296" cy="384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5" name="Object 1040"/>
            <p:cNvGraphicFramePr>
              <a:graphicFrameLocks noChangeAspect="1"/>
            </p:cNvGraphicFramePr>
            <p:nvPr/>
          </p:nvGraphicFramePr>
          <p:xfrm>
            <a:off x="816" y="2064"/>
            <a:ext cx="1072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78" name="Equation" r:id="rId6" imgW="965160" imgH="291960" progId="Equation.3">
                    <p:embed/>
                  </p:oleObj>
                </mc:Choice>
                <mc:Fallback>
                  <p:oleObj name="Equation" r:id="rId6" imgW="965160" imgH="291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064"/>
                          <a:ext cx="1072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1042"/>
          <p:cNvSpPr txBox="1">
            <a:spLocks noChangeArrowheads="1"/>
          </p:cNvSpPr>
          <p:nvPr/>
        </p:nvSpPr>
        <p:spPr bwMode="auto">
          <a:xfrm>
            <a:off x="609600" y="5554593"/>
            <a:ext cx="6899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Symbol" charset="0"/>
              <a:buNone/>
            </a:pPr>
            <a:r>
              <a:rPr lang="en-US" sz="2000" dirty="0">
                <a:solidFill>
                  <a:schemeClr val="accent2"/>
                </a:solidFill>
                <a:sym typeface="Symbol" charset="0"/>
              </a:rPr>
              <a:t>Quantum Mechanics allows a violation of energy conservation</a:t>
            </a:r>
          </a:p>
          <a:p>
            <a:pPr>
              <a:buFont typeface="Symbol" charset="0"/>
              <a:buNone/>
            </a:pPr>
            <a:r>
              <a:rPr lang="en-US" sz="2000" dirty="0">
                <a:solidFill>
                  <a:schemeClr val="accent2"/>
                </a:solidFill>
                <a:sym typeface="Symbol" charset="0"/>
              </a:rPr>
              <a:t>by an amount </a:t>
            </a:r>
            <a:r>
              <a:rPr lang="en-US" sz="2000" dirty="0">
                <a:solidFill>
                  <a:schemeClr val="accent2"/>
                </a:solidFill>
                <a:latin typeface="Symbol" charset="0"/>
                <a:sym typeface="Symbol" charset="0"/>
              </a:rPr>
              <a:t>D</a:t>
            </a:r>
            <a:r>
              <a:rPr lang="en-US" sz="2000" i="1" dirty="0">
                <a:solidFill>
                  <a:schemeClr val="accent2"/>
                </a:solidFill>
                <a:sym typeface="Symbol" charset="0"/>
              </a:rPr>
              <a:t>E</a:t>
            </a:r>
            <a:r>
              <a:rPr lang="en-US" sz="2000" dirty="0">
                <a:solidFill>
                  <a:schemeClr val="accent2"/>
                </a:solidFill>
                <a:sym typeface="Symbol" charset="0"/>
              </a:rPr>
              <a:t>  for a short time </a:t>
            </a:r>
            <a:r>
              <a:rPr lang="en-US" sz="2000" dirty="0" err="1">
                <a:solidFill>
                  <a:schemeClr val="accent2"/>
                </a:solidFill>
                <a:latin typeface="Symbol" charset="0"/>
                <a:sym typeface="Symbol" charset="0"/>
              </a:rPr>
              <a:t>D</a:t>
            </a:r>
            <a:r>
              <a:rPr lang="en-US" sz="2000" i="1" dirty="0" err="1">
                <a:solidFill>
                  <a:schemeClr val="accent2"/>
                </a:solidFill>
                <a:sym typeface="Symbol" charset="0"/>
              </a:rPr>
              <a:t>t</a:t>
            </a:r>
            <a:r>
              <a:rPr lang="en-US" sz="2000" dirty="0">
                <a:solidFill>
                  <a:schemeClr val="accent2"/>
                </a:solidFill>
                <a:sym typeface="Symbol" charset="0"/>
              </a:rPr>
              <a:t>   </a:t>
            </a:r>
            <a:r>
              <a:rPr lang="en-US" sz="2000" i="1" dirty="0" err="1">
                <a:solidFill>
                  <a:schemeClr val="accent2"/>
                </a:solidFill>
                <a:cs typeface="Times New Roman" charset="0"/>
                <a:sym typeface="Symbol" charset="0"/>
              </a:rPr>
              <a:t>ħ</a:t>
            </a:r>
            <a:r>
              <a:rPr lang="en-US" sz="2000" dirty="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Symbol" charset="0"/>
                <a:sym typeface="Symbol" charset="0"/>
              </a:rPr>
              <a:t>/</a:t>
            </a:r>
            <a:r>
              <a:rPr lang="en-US" sz="2000" dirty="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latin typeface="Symbol" charset="0"/>
                <a:sym typeface="Symbol" charset="0"/>
              </a:rPr>
              <a:t>D</a:t>
            </a:r>
            <a:r>
              <a:rPr lang="en-US" sz="2000" i="1" dirty="0">
                <a:solidFill>
                  <a:schemeClr val="accent2"/>
                </a:solidFill>
                <a:sym typeface="Symbol" charset="0"/>
              </a:rPr>
              <a:t>E </a:t>
            </a:r>
            <a:endParaRPr lang="en-US" sz="2000" dirty="0">
              <a:solidFill>
                <a:schemeClr val="accent2"/>
              </a:solidFill>
              <a:sym typeface="Symbol" charset="0"/>
            </a:endParaRPr>
          </a:p>
        </p:txBody>
      </p:sp>
      <p:grpSp>
        <p:nvGrpSpPr>
          <p:cNvPr id="17" name="Group 1047"/>
          <p:cNvGrpSpPr>
            <a:grpSpLocks/>
          </p:cNvGrpSpPr>
          <p:nvPr/>
        </p:nvGrpSpPr>
        <p:grpSpPr bwMode="auto">
          <a:xfrm>
            <a:off x="273050" y="6303893"/>
            <a:ext cx="8286750" cy="533400"/>
            <a:chOff x="172" y="3696"/>
            <a:chExt cx="5220" cy="336"/>
          </a:xfrm>
        </p:grpSpPr>
        <p:sp>
          <p:nvSpPr>
            <p:cNvPr id="18" name="Text Box 1043"/>
            <p:cNvSpPr txBox="1">
              <a:spLocks noChangeArrowheads="1"/>
            </p:cNvSpPr>
            <p:nvPr/>
          </p:nvSpPr>
          <p:spPr bwMode="auto">
            <a:xfrm>
              <a:off x="172" y="3744"/>
              <a:ext cx="16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0"/>
                <a:t>Numerical example:</a:t>
              </a:r>
            </a:p>
          </p:txBody>
        </p:sp>
        <p:graphicFrame>
          <p:nvGraphicFramePr>
            <p:cNvPr id="19" name="Object 1044"/>
            <p:cNvGraphicFramePr>
              <a:graphicFrameLocks noChangeAspect="1"/>
            </p:cNvGraphicFramePr>
            <p:nvPr/>
          </p:nvGraphicFramePr>
          <p:xfrm>
            <a:off x="1920" y="3744"/>
            <a:ext cx="1248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79" name="Equation" r:id="rId8" imgW="1143000" imgH="228600" progId="Equation.3">
                    <p:embed/>
                  </p:oleObj>
                </mc:Choice>
                <mc:Fallback>
                  <p:oleObj name="Equation" r:id="rId8" imgW="11430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3744"/>
                          <a:ext cx="1248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045"/>
            <p:cNvGraphicFramePr>
              <a:graphicFrameLocks noChangeAspect="1"/>
            </p:cNvGraphicFramePr>
            <p:nvPr/>
          </p:nvGraphicFramePr>
          <p:xfrm>
            <a:off x="3742" y="3696"/>
            <a:ext cx="1650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380" name="Equation" r:id="rId10" imgW="1511280" imgH="266400" progId="Equation.3">
                    <p:embed/>
                  </p:oleObj>
                </mc:Choice>
                <mc:Fallback>
                  <p:oleObj name="Equation" r:id="rId10" imgW="1511280" imgH="266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3696"/>
                          <a:ext cx="1650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AutoShape 1046"/>
            <p:cNvSpPr>
              <a:spLocks noChangeArrowheads="1"/>
            </p:cNvSpPr>
            <p:nvPr/>
          </p:nvSpPr>
          <p:spPr bwMode="auto">
            <a:xfrm>
              <a:off x="3253" y="3829"/>
              <a:ext cx="384" cy="144"/>
            </a:xfrm>
            <a:prstGeom prst="rightArrow">
              <a:avLst>
                <a:gd name="adj1" fmla="val 50000"/>
                <a:gd name="adj2" fmla="val 66667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313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7" grpId="0" autoUpdateAnimBg="0"/>
      <p:bldP spid="11" grpId="0" autoUpdateAnimBg="0"/>
      <p:bldP spid="12" grpId="0" autoUpdateAnimBg="0"/>
      <p:bldP spid="16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to find order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Long decay of some of these particles </a:t>
            </a:r>
            <a:r>
              <a:rPr lang="en-US" sz="2600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 smtClean="0"/>
              <a:t>something prevents the strong decay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Gell-Mann and </a:t>
            </a:r>
            <a:r>
              <a:rPr lang="en-US" dirty="0" err="1"/>
              <a:t>Nishijima</a:t>
            </a:r>
            <a:r>
              <a:rPr lang="en-US" dirty="0"/>
              <a:t> propose a new quantum number (1953): </a:t>
            </a:r>
            <a:r>
              <a:rPr lang="en-US" dirty="0" smtClean="0">
                <a:solidFill>
                  <a:srgbClr val="FF0000"/>
                </a:solidFill>
              </a:rPr>
              <a:t>strangeness, 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By </a:t>
            </a:r>
            <a:r>
              <a:rPr lang="en-US" dirty="0"/>
              <a:t>convention </a:t>
            </a:r>
            <a:r>
              <a:rPr lang="en-US" dirty="0" err="1"/>
              <a:t>Λ</a:t>
            </a:r>
            <a:r>
              <a:rPr lang="en-US" dirty="0"/>
              <a:t> has S = -1 and K</a:t>
            </a:r>
            <a:r>
              <a:rPr lang="en-US" baseline="30000" dirty="0"/>
              <a:t>0</a:t>
            </a:r>
            <a:r>
              <a:rPr lang="en-US" dirty="0"/>
              <a:t> has S = 1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en-US" dirty="0"/>
              <a:t>Strong interactions conserve strangeness, </a:t>
            </a:r>
            <a:r>
              <a:rPr lang="en-US" dirty="0" smtClean="0"/>
              <a:t>weak interactions don’t</a:t>
            </a:r>
            <a:endParaRPr lang="en-US" dirty="0"/>
          </a:p>
          <a:p>
            <a:pPr lvl="1"/>
            <a:r>
              <a:rPr lang="en-US" dirty="0" smtClean="0"/>
              <a:t>Allowed:  </a:t>
            </a:r>
          </a:p>
          <a:p>
            <a:pPr lvl="1"/>
            <a:r>
              <a:rPr lang="en-US" dirty="0" smtClean="0"/>
              <a:t>Forbidden: </a:t>
            </a:r>
          </a:p>
          <a:p>
            <a:pPr marL="457200" lvl="1" indent="0">
              <a:buNone/>
            </a:pPr>
            <a:r>
              <a:rPr lang="en-US" dirty="0" smtClean="0"/>
              <a:t>(Note: </a:t>
            </a:r>
            <a:r>
              <a:rPr lang="en-US" dirty="0"/>
              <a:t>Baryon number (B) is </a:t>
            </a:r>
            <a:r>
              <a:rPr lang="en-US" dirty="0" smtClean="0"/>
              <a:t>also conserved)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20</a:t>
            </a:fld>
            <a:endParaRPr kumimoji="0"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516710"/>
              </p:ext>
            </p:extLst>
          </p:nvPr>
        </p:nvGraphicFramePr>
        <p:xfrm>
          <a:off x="2445747" y="2180042"/>
          <a:ext cx="1810127" cy="572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0" name="Equation" r:id="rId3" imgW="723900" imgH="228600" progId="Equation.3">
                  <p:embed/>
                </p:oleObj>
              </mc:Choice>
              <mc:Fallback>
                <p:oleObj name="Equation" r:id="rId3" imgW="72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5747" y="2180042"/>
                        <a:ext cx="1810127" cy="572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129066"/>
              </p:ext>
            </p:extLst>
          </p:nvPr>
        </p:nvGraphicFramePr>
        <p:xfrm>
          <a:off x="4609209" y="2180042"/>
          <a:ext cx="1873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1" name="Equation" r:id="rId5" imgW="749300" imgH="203200" progId="Equation.3">
                  <p:embed/>
                </p:oleObj>
              </mc:Choice>
              <mc:Fallback>
                <p:oleObj name="Equation" r:id="rId5" imgW="74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9209" y="2180042"/>
                        <a:ext cx="187325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420471"/>
              </p:ext>
            </p:extLst>
          </p:nvPr>
        </p:nvGraphicFramePr>
        <p:xfrm>
          <a:off x="2751271" y="5193906"/>
          <a:ext cx="2165368" cy="44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2" name="Equation" r:id="rId7" imgW="1117600" imgH="228600" progId="Equation.3">
                  <p:embed/>
                </p:oleObj>
              </mc:Choice>
              <mc:Fallback>
                <p:oleObj name="Equation" r:id="rId7" imgW="1117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51271" y="5193906"/>
                        <a:ext cx="2165368" cy="442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851652"/>
              </p:ext>
            </p:extLst>
          </p:nvPr>
        </p:nvGraphicFramePr>
        <p:xfrm>
          <a:off x="2751271" y="5632450"/>
          <a:ext cx="211613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93" name="Equation" r:id="rId9" imgW="1092200" imgH="228600" progId="Equation.3">
                  <p:embed/>
                </p:oleObj>
              </mc:Choice>
              <mc:Fallback>
                <p:oleObj name="Equation" r:id="rId9" imgW="1092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51271" y="5632450"/>
                        <a:ext cx="2116138" cy="44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31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Strangeness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105333"/>
              </p:ext>
            </p:extLst>
          </p:nvPr>
        </p:nvGraphicFramePr>
        <p:xfrm>
          <a:off x="5498679" y="1149550"/>
          <a:ext cx="1312118" cy="580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5" name="Equation" r:id="rId3" imgW="1002960" imgH="444240" progId="Equation.3">
                  <p:embed/>
                </p:oleObj>
              </mc:Choice>
              <mc:Fallback>
                <p:oleObj name="Equation" r:id="rId3" imgW="1002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8679" y="1149550"/>
                        <a:ext cx="1312118" cy="580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1916" y="2019219"/>
            <a:ext cx="40820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2400" dirty="0" smtClean="0">
                <a:solidFill>
                  <a:srgbClr val="FF0000"/>
                </a:solidFill>
              </a:rPr>
              <a:t>Not </a:t>
            </a:r>
            <a:r>
              <a:rPr lang="en-US" sz="2400" dirty="0">
                <a:solidFill>
                  <a:srgbClr val="FF0000"/>
                </a:solidFill>
              </a:rPr>
              <a:t>conserved in weak decays: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760889"/>
              </p:ext>
            </p:extLst>
          </p:nvPr>
        </p:nvGraphicFramePr>
        <p:xfrm>
          <a:off x="4253983" y="1899832"/>
          <a:ext cx="1353394" cy="78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96" name="Equation" r:id="rId5" imgW="1028520" imgH="596880" progId="Equation.3">
                  <p:embed/>
                </p:oleObj>
              </mc:Choice>
              <mc:Fallback>
                <p:oleObj name="Equation" r:id="rId5" imgW="1028520" imgH="596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3983" y="1899832"/>
                        <a:ext cx="1353394" cy="78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49726" y="2818861"/>
            <a:ext cx="83947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S = +</a:t>
            </a:r>
            <a:r>
              <a:rPr lang="en-US" sz="2000" dirty="0">
                <a:latin typeface="Symbol" charset="0"/>
              </a:rPr>
              <a:t>1</a:t>
            </a:r>
            <a:r>
              <a:rPr lang="en-US" sz="2000" dirty="0"/>
              <a:t>: K</a:t>
            </a:r>
            <a:r>
              <a:rPr lang="en-US" baseline="30000" dirty="0"/>
              <a:t>+</a:t>
            </a:r>
            <a:r>
              <a:rPr lang="en-US" sz="2000" dirty="0"/>
              <a:t>, K</a:t>
            </a:r>
            <a:r>
              <a:rPr lang="en-US" sz="2000" dirty="0">
                <a:cs typeface="Times New Roman" charset="0"/>
              </a:rPr>
              <a:t>° ;  </a:t>
            </a:r>
            <a:r>
              <a:rPr lang="en-US" sz="2000" dirty="0">
                <a:solidFill>
                  <a:srgbClr val="D60093"/>
                </a:solidFill>
                <a:cs typeface="Times New Roman" charset="0"/>
              </a:rPr>
              <a:t>S = –</a:t>
            </a:r>
            <a:r>
              <a:rPr lang="en-US" sz="2000" dirty="0">
                <a:solidFill>
                  <a:srgbClr val="D60093"/>
                </a:solidFill>
                <a:latin typeface="Symbol" charset="0"/>
                <a:cs typeface="Times New Roman" charset="0"/>
              </a:rPr>
              <a:t>1</a:t>
            </a:r>
            <a:r>
              <a:rPr lang="en-US" sz="2000" dirty="0">
                <a:solidFill>
                  <a:srgbClr val="D60093"/>
                </a:solidFill>
                <a:cs typeface="Times New Roman" charset="0"/>
              </a:rPr>
              <a:t>: </a:t>
            </a:r>
            <a:r>
              <a:rPr lang="en-US" sz="2000" dirty="0">
                <a:solidFill>
                  <a:srgbClr val="D60093"/>
                </a:solidFill>
                <a:latin typeface="Symbol" charset="0"/>
                <a:cs typeface="Times New Roman" charset="0"/>
              </a:rPr>
              <a:t>L</a:t>
            </a:r>
            <a:r>
              <a:rPr lang="en-US" sz="2000" dirty="0">
                <a:solidFill>
                  <a:srgbClr val="D60093"/>
                </a:solidFill>
                <a:cs typeface="Times New Roman" charset="0"/>
              </a:rPr>
              <a:t>, </a:t>
            </a:r>
            <a:r>
              <a:rPr lang="en-US" sz="2000" dirty="0">
                <a:solidFill>
                  <a:srgbClr val="D60093"/>
                </a:solidFill>
                <a:latin typeface="Symbol" charset="0"/>
                <a:cs typeface="Times New Roman" charset="0"/>
              </a:rPr>
              <a:t>S</a:t>
            </a:r>
            <a:r>
              <a:rPr lang="en-US" baseline="30000" dirty="0">
                <a:solidFill>
                  <a:srgbClr val="D60093"/>
                </a:solidFill>
                <a:cs typeface="Times New Roman" charset="0"/>
              </a:rPr>
              <a:t>±</a:t>
            </a:r>
            <a:r>
              <a:rPr lang="en-US" sz="2000" dirty="0">
                <a:solidFill>
                  <a:srgbClr val="D60093"/>
                </a:solidFill>
                <a:cs typeface="Times New Roman" charset="0"/>
              </a:rPr>
              <a:t>, </a:t>
            </a:r>
            <a:r>
              <a:rPr lang="en-US" sz="2000" dirty="0">
                <a:solidFill>
                  <a:srgbClr val="D60093"/>
                </a:solidFill>
                <a:latin typeface="Symbol" charset="0"/>
                <a:cs typeface="Times New Roman" charset="0"/>
              </a:rPr>
              <a:t>S</a:t>
            </a:r>
            <a:r>
              <a:rPr lang="en-US" sz="2000" dirty="0">
                <a:solidFill>
                  <a:srgbClr val="D60093"/>
                </a:solidFill>
                <a:cs typeface="Times New Roman" charset="0"/>
              </a:rPr>
              <a:t>° ;</a:t>
            </a:r>
            <a:r>
              <a:rPr lang="en-US" sz="2000" dirty="0">
                <a:cs typeface="Times New Roman" charset="0"/>
              </a:rPr>
              <a:t> </a:t>
            </a:r>
            <a:r>
              <a:rPr lang="en-US" sz="2000" dirty="0">
                <a:solidFill>
                  <a:schemeClr val="accent2"/>
                </a:solidFill>
                <a:cs typeface="Times New Roman" charset="0"/>
              </a:rPr>
              <a:t>S = –</a:t>
            </a:r>
            <a:r>
              <a:rPr lang="en-US" sz="2000" dirty="0">
                <a:solidFill>
                  <a:schemeClr val="accent2"/>
                </a:solidFill>
                <a:latin typeface="Symbol" charset="0"/>
                <a:cs typeface="Times New Roman" charset="0"/>
              </a:rPr>
              <a:t>2</a:t>
            </a:r>
            <a:r>
              <a:rPr lang="en-US" sz="2000" dirty="0">
                <a:solidFill>
                  <a:schemeClr val="accent2"/>
                </a:solidFill>
                <a:cs typeface="Times New Roman" charset="0"/>
              </a:rPr>
              <a:t> : </a:t>
            </a:r>
            <a:r>
              <a:rPr lang="en-US" sz="2000" dirty="0">
                <a:solidFill>
                  <a:schemeClr val="accent2"/>
                </a:solidFill>
                <a:latin typeface="Symbol" charset="0"/>
                <a:cs typeface="Times New Roman" charset="0"/>
              </a:rPr>
              <a:t>X</a:t>
            </a:r>
            <a:r>
              <a:rPr lang="en-US" sz="2000" dirty="0">
                <a:solidFill>
                  <a:schemeClr val="accent2"/>
                </a:solidFill>
                <a:cs typeface="Times New Roman" charset="0"/>
              </a:rPr>
              <a:t>°, </a:t>
            </a:r>
            <a:r>
              <a:rPr lang="en-US" sz="2000" dirty="0">
                <a:solidFill>
                  <a:schemeClr val="accent2"/>
                </a:solidFill>
                <a:latin typeface="Symbol" charset="0"/>
                <a:cs typeface="Times New Roman" charset="0"/>
              </a:rPr>
              <a:t>X</a:t>
            </a:r>
            <a:r>
              <a:rPr lang="en-US" baseline="30000" dirty="0">
                <a:solidFill>
                  <a:schemeClr val="accent2"/>
                </a:solidFill>
                <a:cs typeface="Times New Roman" charset="0"/>
              </a:rPr>
              <a:t>–</a:t>
            </a:r>
            <a:r>
              <a:rPr lang="en-US" sz="2000" dirty="0">
                <a:solidFill>
                  <a:schemeClr val="accent2"/>
                </a:solidFill>
                <a:cs typeface="Times New Roman" charset="0"/>
              </a:rPr>
              <a:t> ;</a:t>
            </a:r>
            <a:r>
              <a:rPr lang="en-US" sz="2000" dirty="0">
                <a:cs typeface="Times New Roman" charset="0"/>
              </a:rPr>
              <a:t> S = 0 : all other particles</a:t>
            </a:r>
          </a:p>
          <a:p>
            <a:r>
              <a:rPr lang="en-US" sz="2000" dirty="0">
                <a:cs typeface="Times New Roman" charset="0"/>
              </a:rPr>
              <a:t>(and opposite strangeness  –S  for the corresponding antiparticles)</a:t>
            </a:r>
          </a:p>
        </p:txBody>
      </p: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346075" y="3542816"/>
            <a:ext cx="8797925" cy="3379788"/>
            <a:chOff x="240" y="2024"/>
            <a:chExt cx="5542" cy="2129"/>
          </a:xfrm>
        </p:grpSpPr>
        <p:grpSp>
          <p:nvGrpSpPr>
            <p:cNvPr id="9" name="Group 21"/>
            <p:cNvGrpSpPr>
              <a:grpSpLocks/>
            </p:cNvGrpSpPr>
            <p:nvPr/>
          </p:nvGrpSpPr>
          <p:grpSpPr bwMode="auto">
            <a:xfrm>
              <a:off x="240" y="2024"/>
              <a:ext cx="5232" cy="2129"/>
              <a:chOff x="240" y="2024"/>
              <a:chExt cx="5232" cy="2129"/>
            </a:xfrm>
          </p:grpSpPr>
          <p:pic>
            <p:nvPicPr>
              <p:cNvPr id="11" name="Picture 7" descr="C:\Documents and Settings\dilella\Work-space\Lectures\Figures\Basics\K_ass-prod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4" y="2064"/>
                <a:ext cx="1595" cy="2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8" descr="C:\Documents and Settings\dilella\Work-space\Lectures\Figures\Basics\K_template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32" y="2064"/>
                <a:ext cx="1428" cy="2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 Box 9"/>
              <p:cNvSpPr txBox="1">
                <a:spLocks noChangeArrowheads="1"/>
              </p:cNvSpPr>
              <p:nvPr/>
            </p:nvSpPr>
            <p:spPr bwMode="auto">
              <a:xfrm>
                <a:off x="240" y="2352"/>
                <a:ext cx="1786" cy="1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Example of  a K </a:t>
                </a:r>
                <a:r>
                  <a:rPr lang="en-US" sz="2000" baseline="30000" dirty="0">
                    <a:cs typeface="Times New Roman" charset="0"/>
                  </a:rPr>
                  <a:t>– </a:t>
                </a:r>
                <a:r>
                  <a:rPr lang="en-US" sz="1800" dirty="0"/>
                  <a:t> stopping</a:t>
                </a:r>
              </a:p>
              <a:p>
                <a:pPr>
                  <a:lnSpc>
                    <a:spcPct val="85000"/>
                  </a:lnSpc>
                  <a:spcAft>
                    <a:spcPct val="20000"/>
                  </a:spcAft>
                </a:pPr>
                <a:r>
                  <a:rPr lang="en-US" sz="1800" dirty="0"/>
                  <a:t>in liquid hydrogen:</a:t>
                </a:r>
              </a:p>
              <a:p>
                <a:pPr>
                  <a:lnSpc>
                    <a:spcPct val="85000"/>
                  </a:lnSpc>
                  <a:spcAft>
                    <a:spcPct val="20000"/>
                  </a:spcAft>
                </a:pPr>
                <a:r>
                  <a:rPr lang="en-US" sz="1800" dirty="0"/>
                  <a:t>       K </a:t>
                </a:r>
                <a:r>
                  <a:rPr lang="en-US" sz="2000" baseline="30000" dirty="0">
                    <a:cs typeface="Times New Roman" charset="0"/>
                  </a:rPr>
                  <a:t>–</a:t>
                </a:r>
                <a:r>
                  <a:rPr lang="en-US" sz="1800" dirty="0"/>
                  <a:t> + p   </a:t>
                </a:r>
                <a:r>
                  <a:rPr lang="en-US" sz="1800" dirty="0">
                    <a:sym typeface="Symbol" charset="0"/>
                  </a:rPr>
                  <a:t>  </a:t>
                </a:r>
                <a:r>
                  <a:rPr lang="en-US" sz="1800" dirty="0">
                    <a:latin typeface="Symbol" charset="0"/>
                    <a:sym typeface="Symbol" charset="0"/>
                  </a:rPr>
                  <a:t>L</a:t>
                </a:r>
                <a:r>
                  <a:rPr lang="en-US" sz="1800" dirty="0">
                    <a:sym typeface="Symbol" charset="0"/>
                  </a:rPr>
                  <a:t> + </a:t>
                </a:r>
                <a:r>
                  <a:rPr lang="en-US" sz="1800" dirty="0">
                    <a:latin typeface="Symbol" charset="0"/>
                    <a:sym typeface="Symbol" charset="0"/>
                  </a:rPr>
                  <a:t>p</a:t>
                </a:r>
                <a:r>
                  <a:rPr lang="en-US" sz="1800" dirty="0">
                    <a:cs typeface="Times New Roman" charset="0"/>
                    <a:sym typeface="Symbol" charset="0"/>
                  </a:rPr>
                  <a:t>°</a:t>
                </a:r>
              </a:p>
              <a:p>
                <a:pPr>
                  <a:lnSpc>
                    <a:spcPct val="85000"/>
                  </a:lnSpc>
                  <a:spcAft>
                    <a:spcPct val="20000"/>
                  </a:spcAft>
                </a:pPr>
                <a:r>
                  <a:rPr lang="en-US" sz="1800" dirty="0">
                    <a:solidFill>
                      <a:srgbClr val="009900"/>
                    </a:solidFill>
                    <a:sym typeface="Symbol" charset="0"/>
                  </a:rPr>
                  <a:t>(strangeness conserving)</a:t>
                </a:r>
              </a:p>
              <a:p>
                <a:pPr>
                  <a:spcAft>
                    <a:spcPct val="20000"/>
                  </a:spcAft>
                </a:pPr>
                <a:r>
                  <a:rPr lang="en-US" sz="1800" dirty="0">
                    <a:sym typeface="Symbol" charset="0"/>
                  </a:rPr>
                  <a:t>followed by the decay</a:t>
                </a:r>
              </a:p>
              <a:p>
                <a:pPr>
                  <a:spcAft>
                    <a:spcPct val="20000"/>
                  </a:spcAft>
                </a:pPr>
                <a:r>
                  <a:rPr lang="en-US" sz="1800" dirty="0">
                    <a:sym typeface="Symbol" charset="0"/>
                  </a:rPr>
                  <a:t>          </a:t>
                </a:r>
                <a:r>
                  <a:rPr lang="en-US" sz="1800" dirty="0">
                    <a:latin typeface="Symbol" charset="0"/>
                    <a:sym typeface="Symbol" charset="0"/>
                  </a:rPr>
                  <a:t>L </a:t>
                </a:r>
                <a:r>
                  <a:rPr lang="en-US" sz="1800" dirty="0">
                    <a:sym typeface="Symbol" charset="0"/>
                  </a:rPr>
                  <a:t>  </a:t>
                </a:r>
                <a:r>
                  <a:rPr lang="en-US" sz="1800" dirty="0"/>
                  <a:t>p + </a:t>
                </a:r>
                <a:r>
                  <a:rPr lang="en-US" sz="1800" dirty="0">
                    <a:latin typeface="Symbol" charset="0"/>
                    <a:sym typeface="Symbol" charset="0"/>
                  </a:rPr>
                  <a:t>p</a:t>
                </a:r>
                <a:r>
                  <a:rPr lang="en-US" sz="1800" dirty="0"/>
                  <a:t> </a:t>
                </a:r>
                <a:r>
                  <a:rPr lang="en-US" sz="2000" baseline="30000" dirty="0">
                    <a:cs typeface="Times New Roman" charset="0"/>
                  </a:rPr>
                  <a:t>–</a:t>
                </a:r>
                <a:endParaRPr lang="en-US" sz="1800" dirty="0">
                  <a:sym typeface="Symbol" charset="0"/>
                </a:endParaRPr>
              </a:p>
              <a:p>
                <a:pPr>
                  <a:lnSpc>
                    <a:spcPct val="85000"/>
                  </a:lnSpc>
                  <a:spcAft>
                    <a:spcPct val="20000"/>
                  </a:spcAft>
                </a:pPr>
                <a:r>
                  <a:rPr lang="en-US" sz="1800" dirty="0">
                    <a:solidFill>
                      <a:srgbClr val="FF0000"/>
                    </a:solidFill>
                    <a:sym typeface="Symbol" charset="0"/>
                  </a:rPr>
                  <a:t>(strangeness violation)</a:t>
                </a:r>
              </a:p>
            </p:txBody>
          </p:sp>
          <p:sp>
            <p:nvSpPr>
              <p:cNvPr id="14" name="Text Box 11"/>
              <p:cNvSpPr txBox="1">
                <a:spLocks noChangeArrowheads="1"/>
              </p:cNvSpPr>
              <p:nvPr/>
            </p:nvSpPr>
            <p:spPr bwMode="auto">
              <a:xfrm>
                <a:off x="5078" y="3705"/>
                <a:ext cx="20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p</a:t>
                </a:r>
              </a:p>
            </p:txBody>
          </p:sp>
          <p:sp>
            <p:nvSpPr>
              <p:cNvPr id="15" name="Text Box 12"/>
              <p:cNvSpPr txBox="1">
                <a:spLocks noChangeArrowheads="1"/>
              </p:cNvSpPr>
              <p:nvPr/>
            </p:nvSpPr>
            <p:spPr bwMode="auto">
              <a:xfrm>
                <a:off x="4022" y="2885"/>
                <a:ext cx="26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>
                    <a:latin typeface="Symbol" charset="0"/>
                  </a:rPr>
                  <a:t>p</a:t>
                </a:r>
                <a:r>
                  <a:rPr lang="en-US" baseline="30000">
                    <a:cs typeface="Times New Roman" charset="0"/>
                  </a:rPr>
                  <a:t>–</a:t>
                </a:r>
                <a:endParaRPr lang="en-US" baseline="30000"/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auto">
              <a:xfrm>
                <a:off x="4779" y="3888"/>
                <a:ext cx="96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Text Box 18"/>
              <p:cNvSpPr txBox="1">
                <a:spLocks noChangeArrowheads="1"/>
              </p:cNvSpPr>
              <p:nvPr/>
            </p:nvSpPr>
            <p:spPr bwMode="auto">
              <a:xfrm>
                <a:off x="4502" y="3849"/>
                <a:ext cx="29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000"/>
                  <a:t>K</a:t>
                </a:r>
                <a:r>
                  <a:rPr lang="en-US" sz="2000" baseline="30000">
                    <a:cs typeface="Times New Roman" charset="0"/>
                  </a:rPr>
                  <a:t>–</a:t>
                </a:r>
                <a:endParaRPr lang="en-US" sz="2000" baseline="30000"/>
              </a:p>
            </p:txBody>
          </p:sp>
          <p:sp>
            <p:nvSpPr>
              <p:cNvPr id="18" name="Line 19"/>
              <p:cNvSpPr>
                <a:spLocks noChangeShapeType="1"/>
              </p:cNvSpPr>
              <p:nvPr/>
            </p:nvSpPr>
            <p:spPr bwMode="auto">
              <a:xfrm flipH="1" flipV="1">
                <a:off x="4560" y="3673"/>
                <a:ext cx="48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 Box 20"/>
              <p:cNvSpPr txBox="1">
                <a:spLocks noChangeArrowheads="1"/>
              </p:cNvSpPr>
              <p:nvPr/>
            </p:nvSpPr>
            <p:spPr bwMode="auto">
              <a:xfrm>
                <a:off x="4502" y="2024"/>
                <a:ext cx="970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800">
                    <a:latin typeface="Symbol" charset="0"/>
                  </a:rPr>
                  <a:t>p</a:t>
                </a:r>
                <a:r>
                  <a:rPr lang="en-US" sz="1800">
                    <a:cs typeface="Times New Roman" charset="0"/>
                  </a:rPr>
                  <a:t>° </a:t>
                </a:r>
                <a:r>
                  <a:rPr lang="en-US" sz="1800">
                    <a:cs typeface="Times New Roman" charset="0"/>
                    <a:sym typeface="Symbol" charset="0"/>
                  </a:rPr>
                  <a:t> e</a:t>
                </a:r>
                <a:r>
                  <a:rPr lang="en-US" sz="2000">
                    <a:cs typeface="Times New Roman" charset="0"/>
                    <a:sym typeface="Symbol" charset="0"/>
                  </a:rPr>
                  <a:t>+</a:t>
                </a:r>
                <a:r>
                  <a:rPr lang="en-US" sz="1800">
                    <a:cs typeface="Times New Roman" charset="0"/>
                    <a:sym typeface="Symbol" charset="0"/>
                  </a:rPr>
                  <a:t> e</a:t>
                </a:r>
                <a:r>
                  <a:rPr lang="en-US" sz="2000" baseline="30000">
                    <a:cs typeface="Times New Roman" charset="0"/>
                    <a:sym typeface="Symbol" charset="0"/>
                  </a:rPr>
                  <a:t>–</a:t>
                </a:r>
                <a:r>
                  <a:rPr lang="en-US" sz="1800">
                    <a:cs typeface="Times New Roman" charset="0"/>
                    <a:sym typeface="Symbol" charset="0"/>
                  </a:rPr>
                  <a:t> </a:t>
                </a:r>
                <a:r>
                  <a:rPr lang="en-US" sz="1800">
                    <a:latin typeface="Symbol" charset="0"/>
                    <a:cs typeface="Times New Roman" charset="0"/>
                    <a:sym typeface="Symbol" charset="0"/>
                  </a:rPr>
                  <a:t>g</a:t>
                </a:r>
              </a:p>
              <a:p>
                <a:r>
                  <a:rPr lang="en-US" sz="1600">
                    <a:sym typeface="Symbol" charset="0"/>
                  </a:rPr>
                  <a:t>(a rare decay)</a:t>
                </a:r>
              </a:p>
            </p:txBody>
          </p:sp>
        </p:grpSp>
        <p:sp>
          <p:nvSpPr>
            <p:cNvPr id="10" name="Text Box 22"/>
            <p:cNvSpPr txBox="1">
              <a:spLocks noChangeArrowheads="1"/>
            </p:cNvSpPr>
            <p:nvPr/>
          </p:nvSpPr>
          <p:spPr bwMode="auto">
            <a:xfrm>
              <a:off x="4646" y="2868"/>
              <a:ext cx="1136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  <a:latin typeface="Symbol" charset="0"/>
                </a:rPr>
                <a:t>L</a:t>
              </a:r>
              <a:r>
                <a:rPr lang="en-US" sz="1600">
                  <a:solidFill>
                    <a:srgbClr val="FF0000"/>
                  </a:solidFill>
                </a:rPr>
                <a:t> is produced in A</a:t>
              </a:r>
            </a:p>
            <a:p>
              <a:pPr>
                <a:lnSpc>
                  <a:spcPct val="85000"/>
                </a:lnSpc>
              </a:pPr>
              <a:r>
                <a:rPr lang="en-US" sz="1600">
                  <a:solidFill>
                    <a:srgbClr val="FF0000"/>
                  </a:solidFill>
                </a:rPr>
                <a:t>    and decays in B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9063" y="1149550"/>
            <a:ext cx="5551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9900"/>
                </a:solidFill>
              </a:rPr>
              <a:t>C</a:t>
            </a:r>
            <a:r>
              <a:rPr lang="en-US" sz="2400" dirty="0" smtClean="0">
                <a:solidFill>
                  <a:srgbClr val="009900"/>
                </a:solidFill>
              </a:rPr>
              <a:t>onserved </a:t>
            </a:r>
            <a:r>
              <a:rPr lang="en-US" sz="2400" dirty="0">
                <a:solidFill>
                  <a:srgbClr val="009900"/>
                </a:solidFill>
              </a:rPr>
              <a:t>in strong interaction processes</a:t>
            </a:r>
            <a:r>
              <a:rPr lang="en-US" sz="2400" dirty="0" smtClean="0">
                <a:solidFill>
                  <a:srgbClr val="009900"/>
                </a:solidFill>
              </a:rPr>
              <a:t>:</a:t>
            </a:r>
            <a:endParaRPr lang="en-US" sz="240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3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Tau-Theta Puzzle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7"/>
            <a:ext cx="8673696" cy="342297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l-GR" dirty="0">
                <a:cs typeface="Arial" charset="0"/>
              </a:rPr>
              <a:t>τ</a:t>
            </a:r>
            <a:r>
              <a:rPr lang="en-US" dirty="0">
                <a:cs typeface="Arial" charset="0"/>
              </a:rPr>
              <a:t> and </a:t>
            </a:r>
            <a:r>
              <a:rPr lang="el-GR" dirty="0">
                <a:cs typeface="Arial" charset="0"/>
              </a:rPr>
              <a:t>θ</a:t>
            </a:r>
            <a:r>
              <a:rPr lang="en-US" dirty="0">
                <a:cs typeface="Arial" charset="0"/>
              </a:rPr>
              <a:t> were known to have the same mass and the same lifetime, but different decay modes! </a:t>
            </a:r>
            <a:endParaRPr lang="en-US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dirty="0"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l-GR" dirty="0" smtClean="0">
                <a:cs typeface="Arial" charset="0"/>
              </a:rPr>
              <a:t>τ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decayed to 3</a:t>
            </a:r>
            <a:r>
              <a:rPr lang="el-GR" dirty="0">
                <a:cs typeface="Arial" charset="0"/>
              </a:rPr>
              <a:t>π</a:t>
            </a:r>
            <a:r>
              <a:rPr lang="en-US" dirty="0">
                <a:cs typeface="Arial" charset="0"/>
              </a:rPr>
              <a:t> but </a:t>
            </a:r>
            <a:r>
              <a:rPr lang="el-GR" dirty="0">
                <a:cs typeface="Arial" charset="0"/>
              </a:rPr>
              <a:t>θ</a:t>
            </a:r>
            <a:r>
              <a:rPr lang="en-US" dirty="0" smtClean="0"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into </a:t>
            </a:r>
            <a:r>
              <a:rPr lang="en-US" dirty="0" smtClean="0">
                <a:cs typeface="Arial" charset="0"/>
              </a:rPr>
              <a:t>2</a:t>
            </a:r>
            <a:r>
              <a:rPr lang="el-GR" dirty="0" smtClean="0">
                <a:cs typeface="Arial" charset="0"/>
              </a:rPr>
              <a:t>π</a:t>
            </a:r>
            <a:endParaRPr lang="en-US" dirty="0" smtClean="0">
              <a:cs typeface="Arial" charset="0"/>
            </a:endParaRPr>
          </a:p>
          <a:p>
            <a:pPr lvl="1"/>
            <a:r>
              <a:rPr lang="el-GR" dirty="0">
                <a:cs typeface="Arial" charset="0"/>
              </a:rPr>
              <a:t>θ</a:t>
            </a:r>
            <a:r>
              <a:rPr lang="en-US" baseline="30000" dirty="0" smtClean="0"/>
              <a:t>+</a:t>
            </a:r>
            <a:r>
              <a:rPr lang="en-US" dirty="0" smtClean="0"/>
              <a:t> </a:t>
            </a:r>
            <a:r>
              <a:rPr lang="en-US" dirty="0"/>
              <a:t>discovered 1953 (</a:t>
            </a:r>
            <a:r>
              <a:rPr lang="en-US" dirty="0" err="1"/>
              <a:t>Menon</a:t>
            </a:r>
            <a:r>
              <a:rPr lang="en-US" dirty="0"/>
              <a:t> and </a:t>
            </a:r>
            <a:r>
              <a:rPr lang="en-US" dirty="0" err="1"/>
              <a:t>O’Ceallaigh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de-DE" dirty="0" smtClean="0"/>
              <a:t>In </a:t>
            </a:r>
            <a:r>
              <a:rPr lang="de-DE" dirty="0"/>
              <a:t>1949, </a:t>
            </a:r>
            <a:r>
              <a:rPr lang="el-GR" sz="2600" dirty="0">
                <a:cs typeface="Arial" charset="0"/>
              </a:rPr>
              <a:t>τ</a:t>
            </a:r>
            <a:r>
              <a:rPr lang="de-DE" sz="2600" baseline="30000" dirty="0" smtClean="0"/>
              <a:t>+</a:t>
            </a:r>
            <a:r>
              <a:rPr lang="de-DE" sz="1800" dirty="0" smtClean="0">
                <a:sym typeface="Wingdings"/>
              </a:rPr>
              <a:t></a:t>
            </a:r>
            <a:r>
              <a:rPr lang="el-GR" sz="2600" dirty="0" smtClean="0">
                <a:cs typeface="Arial" charset="0"/>
              </a:rPr>
              <a:t>π</a:t>
            </a:r>
            <a:r>
              <a:rPr lang="en-US" sz="2600" baseline="30000" dirty="0" smtClean="0">
                <a:cs typeface="Arial" charset="0"/>
              </a:rPr>
              <a:t>+</a:t>
            </a:r>
            <a:r>
              <a:rPr lang="el-GR" sz="2600" dirty="0" smtClean="0">
                <a:cs typeface="Arial" charset="0"/>
              </a:rPr>
              <a:t>π</a:t>
            </a:r>
            <a:r>
              <a:rPr lang="en-US" sz="2600" baseline="30000" dirty="0" smtClean="0">
                <a:cs typeface="Arial" charset="0"/>
              </a:rPr>
              <a:t>-</a:t>
            </a:r>
            <a:r>
              <a:rPr lang="el-GR" sz="2600" dirty="0" smtClean="0">
                <a:cs typeface="Arial" charset="0"/>
              </a:rPr>
              <a:t>π</a:t>
            </a:r>
            <a:r>
              <a:rPr lang="en-US" sz="2600" baseline="30000" dirty="0" smtClean="0">
                <a:cs typeface="Arial" charset="0"/>
              </a:rPr>
              <a:t>+</a:t>
            </a:r>
            <a:r>
              <a:rPr lang="de-DE" sz="2600" dirty="0" smtClean="0"/>
              <a:t> </a:t>
            </a:r>
            <a:r>
              <a:rPr lang="de-DE" dirty="0" err="1"/>
              <a:t>discovered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emulsions</a:t>
            </a:r>
            <a:r>
              <a:rPr lang="de-DE" dirty="0"/>
              <a:t> </a:t>
            </a:r>
            <a:r>
              <a:rPr lang="de-DE" dirty="0" err="1"/>
              <a:t>exposed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cosmic</a:t>
            </a:r>
            <a:r>
              <a:rPr lang="de-DE" dirty="0"/>
              <a:t> </a:t>
            </a:r>
            <a:r>
              <a:rPr lang="de-DE" dirty="0" err="1"/>
              <a:t>rays</a:t>
            </a:r>
            <a:r>
              <a:rPr lang="de-DE" dirty="0"/>
              <a:t> (Brown et. al.</a:t>
            </a:r>
            <a:r>
              <a:rPr lang="de-DE" dirty="0" smtClean="0"/>
              <a:t>)</a:t>
            </a:r>
          </a:p>
          <a:p>
            <a:pPr lvl="1">
              <a:lnSpc>
                <a:spcPct val="90000"/>
              </a:lnSpc>
            </a:pPr>
            <a:r>
              <a:rPr lang="de-DE" dirty="0"/>
              <a:t>m ~ 500 </a:t>
            </a:r>
            <a:r>
              <a:rPr lang="de-DE" dirty="0" err="1" smtClean="0"/>
              <a:t>MeV</a:t>
            </a:r>
            <a:endParaRPr lang="en-US" dirty="0" smtClean="0">
              <a:cs typeface="Arial" charset="0"/>
            </a:endParaRPr>
          </a:p>
          <a:p>
            <a:pPr>
              <a:lnSpc>
                <a:spcPct val="90000"/>
              </a:lnSpc>
            </a:pPr>
            <a:endParaRPr lang="en-US" dirty="0">
              <a:cs typeface="Arial" charset="0"/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008000"/>
                </a:solidFill>
                <a:cs typeface="Arial" charset="0"/>
              </a:rPr>
              <a:t>In 1953 </a:t>
            </a:r>
            <a:r>
              <a:rPr lang="en-US" dirty="0" err="1">
                <a:solidFill>
                  <a:srgbClr val="008000"/>
                </a:solidFill>
                <a:cs typeface="Arial" charset="0"/>
              </a:rPr>
              <a:t>Dalitz</a:t>
            </a:r>
            <a:r>
              <a:rPr lang="en-US" dirty="0">
                <a:solidFill>
                  <a:srgbClr val="008000"/>
                </a:solidFill>
                <a:cs typeface="Arial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cs typeface="Arial" charset="0"/>
              </a:rPr>
              <a:t>showed </a:t>
            </a:r>
            <a:r>
              <a:rPr lang="en-US" dirty="0">
                <a:solidFill>
                  <a:srgbClr val="008000"/>
                </a:solidFill>
                <a:cs typeface="Arial" charset="0"/>
              </a:rPr>
              <a:t>that the 3</a:t>
            </a:r>
            <a:r>
              <a:rPr lang="el-GR" dirty="0">
                <a:solidFill>
                  <a:srgbClr val="008000"/>
                </a:solidFill>
                <a:cs typeface="Arial" charset="0"/>
              </a:rPr>
              <a:t>π</a:t>
            </a:r>
            <a:r>
              <a:rPr lang="en-US" dirty="0">
                <a:solidFill>
                  <a:srgbClr val="008000"/>
                </a:solidFill>
                <a:cs typeface="Arial" charset="0"/>
              </a:rPr>
              <a:t> final state had spin parity of 0</a:t>
            </a:r>
            <a:r>
              <a:rPr lang="en-US" baseline="30000" dirty="0">
                <a:solidFill>
                  <a:srgbClr val="008000"/>
                </a:solidFill>
                <a:cs typeface="Arial" charset="0"/>
              </a:rPr>
              <a:t>-</a:t>
            </a:r>
            <a:r>
              <a:rPr lang="en-US" dirty="0">
                <a:solidFill>
                  <a:srgbClr val="008000"/>
                </a:solidFill>
                <a:cs typeface="Arial" charset="0"/>
              </a:rPr>
              <a:t>, and the 2</a:t>
            </a:r>
            <a:r>
              <a:rPr lang="el-GR" dirty="0">
                <a:solidFill>
                  <a:srgbClr val="008000"/>
                </a:solidFill>
                <a:cs typeface="Arial" charset="0"/>
              </a:rPr>
              <a:t>π</a:t>
            </a:r>
            <a:r>
              <a:rPr lang="en-US" dirty="0">
                <a:solidFill>
                  <a:srgbClr val="008000"/>
                </a:solidFill>
                <a:cs typeface="Arial" charset="0"/>
              </a:rPr>
              <a:t> state was known to have spin-parity 0</a:t>
            </a:r>
            <a:r>
              <a:rPr lang="en-US" baseline="30000" dirty="0" smtClean="0">
                <a:solidFill>
                  <a:srgbClr val="008000"/>
                </a:solidFill>
                <a:cs typeface="Arial" charset="0"/>
              </a:rPr>
              <a:t>+</a:t>
            </a:r>
          </a:p>
          <a:p>
            <a:pPr>
              <a:lnSpc>
                <a:spcPct val="90000"/>
              </a:lnSpc>
            </a:pPr>
            <a:endParaRPr lang="en-US" dirty="0">
              <a:cs typeface="Arial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83038" y="5520486"/>
            <a:ext cx="6805079" cy="7632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cs typeface="Arial" charset="0"/>
              </a:rPr>
              <a:t>So either they were different particles or parity was not conserved</a:t>
            </a:r>
            <a:r>
              <a:rPr lang="en-US" sz="2400" dirty="0" smtClean="0">
                <a:solidFill>
                  <a:srgbClr val="FF0000"/>
                </a:solidFill>
                <a:cs typeface="Arial" charset="0"/>
              </a:rPr>
              <a:t>!   </a:t>
            </a:r>
            <a:r>
              <a:rPr lang="en-US" i="1" dirty="0" smtClean="0">
                <a:solidFill>
                  <a:srgbClr val="008000"/>
                </a:solidFill>
                <a:cs typeface="Arial" charset="0"/>
              </a:rPr>
              <a:t>(puzzle gets solved in 1957)</a:t>
            </a:r>
            <a:endParaRPr lang="el-GR" i="1" dirty="0">
              <a:solidFill>
                <a:srgbClr val="008000"/>
              </a:solidFill>
              <a:cs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32683" y="4507825"/>
            <a:ext cx="4140200" cy="85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fr-FR" baseline="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</a:rPr>
              <a:t>Two</a:t>
            </a:r>
            <a:r>
              <a:rPr lang="fr-FR" baseline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</a:rPr>
              <a:t> pions (</a:t>
            </a:r>
            <a:r>
              <a:rPr lang="fr-FR" baseline="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</a:rPr>
              <a:t>-1).(-1) = (+1) </a:t>
            </a:r>
          </a:p>
          <a:p>
            <a:pPr eaLnBrk="1" hangingPunct="1"/>
            <a:r>
              <a:rPr lang="fr-FR" baseline="0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</a:rPr>
              <a:t>Three</a:t>
            </a:r>
            <a:r>
              <a:rPr lang="fr-FR" baseline="0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</a:rPr>
              <a:t> pions (</a:t>
            </a:r>
            <a:r>
              <a:rPr lang="fr-FR" baseline="0" dirty="0">
                <a:effectLst>
                  <a:outerShdw blurRad="38100" dist="38100" dir="2700000" algn="tl">
                    <a:srgbClr val="000000"/>
                  </a:outerShdw>
                </a:effectLst>
                <a:latin typeface="Verdana" charset="0"/>
              </a:rPr>
              <a:t>-1).(-1).(-1) = (-1) </a:t>
            </a:r>
            <a:endParaRPr lang="fr-FR" sz="1800" baseline="0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20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Antiproton discovery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675" y="1025279"/>
            <a:ext cx="9121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cs typeface="+mn-cs"/>
              </a:rPr>
              <a:t>Threshold energy for antiproton ( p ) production in proton – proton collisions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cs typeface="+mn-cs"/>
              </a:rPr>
              <a:t>Baryon number conservation  </a:t>
            </a:r>
            <a:r>
              <a:rPr lang="en-US" sz="2000" dirty="0">
                <a:solidFill>
                  <a:srgbClr val="FF0000"/>
                </a:solidFill>
                <a:cs typeface="+mn-cs"/>
                <a:sym typeface="Symbol" charset="0"/>
              </a:rPr>
              <a:t> simultaneous production of  p and p (or p and n)</a:t>
            </a:r>
            <a:r>
              <a:rPr lang="en-US" sz="2000" dirty="0">
                <a:cs typeface="+mn-cs"/>
                <a:sym typeface="Symbol" charset="0"/>
              </a:rPr>
              <a:t> </a:t>
            </a:r>
            <a:endParaRPr lang="en-US" sz="2000" dirty="0">
              <a:cs typeface="+mn-cs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3669582" y="1157769"/>
            <a:ext cx="152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6517940" y="1316162"/>
            <a:ext cx="152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7675411" y="1316162"/>
            <a:ext cx="152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872023"/>
              </p:ext>
            </p:extLst>
          </p:nvPr>
        </p:nvGraphicFramePr>
        <p:xfrm>
          <a:off x="1416050" y="1810149"/>
          <a:ext cx="2514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44" name="Equation" r:id="rId3" imgW="1523339" imgH="215806" progId="Equation.3">
                  <p:embed/>
                </p:oleObj>
              </mc:Choice>
              <mc:Fallback>
                <p:oleObj name="Equation" r:id="rId3" imgW="152333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1810149"/>
                        <a:ext cx="2514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4450" y="1757762"/>
            <a:ext cx="12271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cs typeface="+mn-cs"/>
              </a:rPr>
              <a:t>Example: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311650" y="1733949"/>
            <a:ext cx="31654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cs typeface="+mn-cs"/>
              </a:rPr>
              <a:t> </a:t>
            </a:r>
            <a:r>
              <a:rPr lang="en-US" sz="2000" dirty="0">
                <a:solidFill>
                  <a:srgbClr val="009900"/>
                </a:solidFill>
                <a:cs typeface="+mn-cs"/>
              </a:rPr>
              <a:t>Threshold energy</a:t>
            </a:r>
            <a:r>
              <a:rPr lang="en-US" sz="2000" dirty="0">
                <a:cs typeface="+mn-cs"/>
              </a:rPr>
              <a:t>  </a:t>
            </a:r>
            <a:r>
              <a:rPr lang="en-US" sz="2000" dirty="0">
                <a:solidFill>
                  <a:srgbClr val="009900"/>
                </a:solidFill>
                <a:cs typeface="Times New Roman" charset="0"/>
              </a:rPr>
              <a:t>~ 6 GeV</a:t>
            </a:r>
            <a:endParaRPr lang="en-US" sz="2000" dirty="0">
              <a:solidFill>
                <a:srgbClr val="009900"/>
              </a:solidFill>
              <a:cs typeface="+mn-cs"/>
            </a:endParaRPr>
          </a:p>
        </p:txBody>
      </p:sp>
      <p:grpSp>
        <p:nvGrpSpPr>
          <p:cNvPr id="11" name="Group 18"/>
          <p:cNvGrpSpPr>
            <a:grpSpLocks/>
          </p:cNvGrpSpPr>
          <p:nvPr/>
        </p:nvGrpSpPr>
        <p:grpSpPr bwMode="auto">
          <a:xfrm>
            <a:off x="185437" y="2100387"/>
            <a:ext cx="3669013" cy="4533900"/>
            <a:chOff x="0" y="1056"/>
            <a:chExt cx="2647" cy="3237"/>
          </a:xfrm>
        </p:grpSpPr>
        <p:pic>
          <p:nvPicPr>
            <p:cNvPr id="12" name="Picture 16" descr="C:\Documents and Settings\dilella\Work-space\Lectures\Figures\Basics\pbar_disc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440"/>
              <a:ext cx="2119" cy="2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0" y="1056"/>
              <a:ext cx="1874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cs typeface="+mn-cs"/>
                </a:rPr>
                <a:t> </a:t>
              </a:r>
              <a:r>
                <a:rPr lang="ja-JP" altLang="en-US" sz="1600" dirty="0">
                  <a:solidFill>
                    <a:srgbClr val="D60093"/>
                  </a:solidFill>
                  <a:latin typeface="Arial"/>
                  <a:cs typeface="+mn-cs"/>
                </a:rPr>
                <a:t>“</a:t>
              </a:r>
              <a:r>
                <a:rPr lang="en-US" sz="1600" dirty="0" err="1">
                  <a:solidFill>
                    <a:srgbClr val="D60093"/>
                  </a:solidFill>
                  <a:cs typeface="+mn-cs"/>
                </a:rPr>
                <a:t>Bevatron</a:t>
              </a:r>
              <a:r>
                <a:rPr lang="ja-JP" altLang="en-US" sz="1600" dirty="0">
                  <a:solidFill>
                    <a:srgbClr val="D60093"/>
                  </a:solidFill>
                  <a:latin typeface="Arial"/>
                  <a:cs typeface="+mn-cs"/>
                </a:rPr>
                <a:t>”</a:t>
              </a:r>
              <a:r>
                <a:rPr lang="en-US" sz="1600" dirty="0">
                  <a:solidFill>
                    <a:srgbClr val="D60093"/>
                  </a:solidFill>
                  <a:cs typeface="+mn-cs"/>
                </a:rPr>
                <a:t>: </a:t>
              </a:r>
              <a:r>
                <a:rPr lang="en-US" sz="1600" dirty="0">
                  <a:solidFill>
                    <a:srgbClr val="D60093"/>
                  </a:solidFill>
                  <a:latin typeface="Symbol" charset="0"/>
                  <a:cs typeface="+mn-cs"/>
                </a:rPr>
                <a:t>6</a:t>
              </a:r>
              <a:r>
                <a:rPr lang="en-US" sz="1600" dirty="0">
                  <a:solidFill>
                    <a:srgbClr val="D60093"/>
                  </a:solidFill>
                  <a:cs typeface="+mn-cs"/>
                </a:rPr>
                <a:t> GeV </a:t>
              </a:r>
            </a:p>
            <a:p>
              <a:pPr>
                <a:lnSpc>
                  <a:spcPct val="85000"/>
                </a:lnSpc>
                <a:defRPr/>
              </a:pPr>
              <a:r>
                <a:rPr lang="en-US" sz="1600" dirty="0">
                  <a:solidFill>
                    <a:srgbClr val="D60093"/>
                  </a:solidFill>
                  <a:cs typeface="+mn-cs"/>
                </a:rPr>
                <a:t>proton synchrotron in Berkeley</a:t>
              </a:r>
              <a:r>
                <a:rPr lang="en-US" sz="1600" dirty="0">
                  <a:cs typeface="+mn-cs"/>
                </a:rPr>
                <a:t> </a:t>
              </a:r>
            </a:p>
          </p:txBody>
        </p:sp>
      </p:grp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4124325" y="2171369"/>
            <a:ext cx="4867275" cy="207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15000"/>
              </a:spcAft>
              <a:buFont typeface="Wingdings" charset="0"/>
              <a:buChar char="§"/>
              <a:defRPr/>
            </a:pPr>
            <a:r>
              <a:rPr lang="en-US" sz="1600" dirty="0">
                <a:cs typeface="+mn-cs"/>
              </a:rPr>
              <a:t> build a beam line for </a:t>
            </a:r>
            <a:r>
              <a:rPr lang="en-US" sz="1600" dirty="0">
                <a:latin typeface="Symbol" charset="0"/>
                <a:cs typeface="+mn-cs"/>
              </a:rPr>
              <a:t>1</a:t>
            </a:r>
            <a:r>
              <a:rPr lang="en-US" sz="1600" dirty="0">
                <a:cs typeface="+mn-cs"/>
              </a:rPr>
              <a:t>.</a:t>
            </a:r>
            <a:r>
              <a:rPr lang="en-US" sz="1600" dirty="0">
                <a:latin typeface="Symbol" charset="0"/>
                <a:cs typeface="+mn-cs"/>
              </a:rPr>
              <a:t>19</a:t>
            </a:r>
            <a:r>
              <a:rPr lang="en-US" sz="1600" dirty="0">
                <a:cs typeface="+mn-cs"/>
              </a:rPr>
              <a:t> GeV/c momentum</a:t>
            </a:r>
          </a:p>
          <a:p>
            <a:pPr>
              <a:lnSpc>
                <a:spcPct val="115000"/>
              </a:lnSpc>
              <a:spcAft>
                <a:spcPct val="15000"/>
              </a:spcAft>
              <a:buFont typeface="Wingdings" charset="0"/>
              <a:buChar char="§"/>
              <a:defRPr/>
            </a:pPr>
            <a:r>
              <a:rPr lang="en-US" sz="1600" dirty="0">
                <a:cs typeface="+mn-cs"/>
              </a:rPr>
              <a:t> select negatively charged particles (mostly </a:t>
            </a:r>
            <a:r>
              <a:rPr lang="en-US" sz="1600" dirty="0">
                <a:latin typeface="Symbol" charset="0"/>
                <a:cs typeface="+mn-cs"/>
              </a:rPr>
              <a:t>p </a:t>
            </a:r>
            <a:r>
              <a:rPr lang="en-US" sz="1800" baseline="30000" dirty="0">
                <a:cs typeface="Times New Roman" charset="0"/>
              </a:rPr>
              <a:t>– </a:t>
            </a:r>
            <a:r>
              <a:rPr lang="en-US" sz="1600" dirty="0">
                <a:cs typeface="Times New Roman" charset="0"/>
              </a:rPr>
              <a:t>)</a:t>
            </a:r>
          </a:p>
          <a:p>
            <a:pPr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1600" dirty="0">
                <a:cs typeface="Times New Roman" charset="0"/>
              </a:rPr>
              <a:t> reject fast </a:t>
            </a:r>
            <a:r>
              <a:rPr lang="en-US" sz="1600" dirty="0">
                <a:latin typeface="Symbol" charset="0"/>
                <a:cs typeface="+mn-cs"/>
              </a:rPr>
              <a:t>p </a:t>
            </a:r>
            <a:r>
              <a:rPr lang="en-US" sz="1800" baseline="30000" dirty="0">
                <a:cs typeface="Times New Roman" charset="0"/>
              </a:rPr>
              <a:t>– </a:t>
            </a:r>
            <a:r>
              <a:rPr lang="en-US" sz="1600" dirty="0">
                <a:cs typeface="Times New Roman" charset="0"/>
              </a:rPr>
              <a:t> by </a:t>
            </a:r>
            <a:r>
              <a:rPr lang="en-US" sz="1600" dirty="0" err="1">
                <a:cs typeface="Times New Roman" charset="0"/>
              </a:rPr>
              <a:t>Čerenkov</a:t>
            </a:r>
            <a:r>
              <a:rPr lang="en-US" sz="1600" dirty="0">
                <a:cs typeface="Times New Roman" charset="0"/>
              </a:rPr>
              <a:t> effect: light emission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1600" dirty="0">
                <a:cs typeface="+mn-cs"/>
              </a:rPr>
              <a:t>   in transparent medium if particle velocity v &gt; </a:t>
            </a:r>
            <a:r>
              <a:rPr lang="en-US" sz="1600" i="1" dirty="0">
                <a:cs typeface="+mn-cs"/>
              </a:rPr>
              <a:t>c</a:t>
            </a:r>
            <a:r>
              <a:rPr lang="en-US" sz="1600" dirty="0">
                <a:cs typeface="+mn-cs"/>
              </a:rPr>
              <a:t> </a:t>
            </a:r>
            <a:r>
              <a:rPr lang="en-US" sz="1600" dirty="0">
                <a:latin typeface="Symbol" charset="0"/>
                <a:cs typeface="+mn-cs"/>
              </a:rPr>
              <a:t>/</a:t>
            </a:r>
            <a:r>
              <a:rPr lang="en-US" sz="1600" dirty="0">
                <a:cs typeface="+mn-cs"/>
              </a:rPr>
              <a:t> </a:t>
            </a:r>
            <a:r>
              <a:rPr lang="en-US" sz="1600" i="1" dirty="0">
                <a:cs typeface="+mn-cs"/>
              </a:rPr>
              <a:t>n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1600" dirty="0">
                <a:cs typeface="+mn-cs"/>
              </a:rPr>
              <a:t>   (</a:t>
            </a:r>
            <a:r>
              <a:rPr lang="en-US" sz="1600" i="1" dirty="0">
                <a:cs typeface="+mn-cs"/>
              </a:rPr>
              <a:t>n</a:t>
            </a:r>
            <a:r>
              <a:rPr lang="en-US" sz="1600" dirty="0">
                <a:cs typeface="+mn-cs"/>
              </a:rPr>
              <a:t>: refraction index) – antiprotons have v &lt; </a:t>
            </a:r>
            <a:r>
              <a:rPr lang="en-US" sz="1600" i="1" dirty="0">
                <a:cs typeface="+mn-cs"/>
              </a:rPr>
              <a:t>c</a:t>
            </a:r>
            <a:r>
              <a:rPr lang="en-US" sz="1600" dirty="0">
                <a:cs typeface="+mn-cs"/>
              </a:rPr>
              <a:t> </a:t>
            </a:r>
            <a:r>
              <a:rPr lang="en-US" sz="1600" dirty="0">
                <a:latin typeface="Symbol" charset="0"/>
                <a:cs typeface="+mn-cs"/>
              </a:rPr>
              <a:t>/</a:t>
            </a:r>
            <a:r>
              <a:rPr lang="en-US" sz="1600" dirty="0">
                <a:cs typeface="+mn-cs"/>
              </a:rPr>
              <a:t> </a:t>
            </a:r>
            <a:r>
              <a:rPr lang="en-US" sz="1600" i="1" dirty="0">
                <a:cs typeface="+mn-cs"/>
              </a:rPr>
              <a:t>n</a:t>
            </a:r>
            <a:endParaRPr lang="en-US" sz="1600" dirty="0">
              <a:cs typeface="+mn-cs"/>
            </a:endParaRPr>
          </a:p>
          <a:p>
            <a:pPr>
              <a:lnSpc>
                <a:spcPct val="90000"/>
              </a:lnSpc>
              <a:spcAft>
                <a:spcPct val="15000"/>
              </a:spcAft>
              <a:buFont typeface="Wingdings" charset="0"/>
              <a:buNone/>
              <a:defRPr/>
            </a:pPr>
            <a:r>
              <a:rPr lang="en-US" sz="1600" dirty="0">
                <a:cs typeface="+mn-cs"/>
                <a:sym typeface="Symbol" charset="0"/>
              </a:rPr>
              <a:t>   </a:t>
            </a:r>
            <a:r>
              <a:rPr lang="en-US" sz="1600" dirty="0">
                <a:cs typeface="+mn-cs"/>
              </a:rPr>
              <a:t>  no </a:t>
            </a:r>
            <a:r>
              <a:rPr lang="en-US" sz="1600" dirty="0" err="1">
                <a:cs typeface="Times New Roman" charset="0"/>
              </a:rPr>
              <a:t>Č</a:t>
            </a:r>
            <a:r>
              <a:rPr lang="en-US" sz="1600" dirty="0" err="1">
                <a:cs typeface="+mn-cs"/>
              </a:rPr>
              <a:t>erenkov</a:t>
            </a:r>
            <a:r>
              <a:rPr lang="en-US" sz="1600" dirty="0">
                <a:cs typeface="+mn-cs"/>
              </a:rPr>
              <a:t> light</a:t>
            </a:r>
          </a:p>
          <a:p>
            <a:pPr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1600" dirty="0">
                <a:cs typeface="+mn-cs"/>
              </a:rPr>
              <a:t> measure time of flight between counters S</a:t>
            </a:r>
            <a:r>
              <a:rPr lang="en-US" sz="1800" baseline="-25000" dirty="0">
                <a:latin typeface="Symbol" charset="0"/>
                <a:cs typeface="+mn-cs"/>
              </a:rPr>
              <a:t>1</a:t>
            </a:r>
            <a:r>
              <a:rPr lang="en-US" sz="1600" dirty="0">
                <a:cs typeface="+mn-cs"/>
              </a:rPr>
              <a:t> and S</a:t>
            </a:r>
            <a:r>
              <a:rPr lang="en-US" sz="1800" baseline="-25000" dirty="0">
                <a:latin typeface="Symbol" charset="0"/>
                <a:cs typeface="+mn-cs"/>
              </a:rPr>
              <a:t>2</a:t>
            </a:r>
            <a:endParaRPr lang="en-US" sz="1600" dirty="0">
              <a:cs typeface="+mn-cs"/>
            </a:endParaRPr>
          </a:p>
          <a:p>
            <a:pPr>
              <a:lnSpc>
                <a:spcPct val="90000"/>
              </a:lnSpc>
              <a:spcAft>
                <a:spcPct val="15000"/>
              </a:spcAft>
              <a:buFont typeface="Wingdings" charset="0"/>
              <a:buNone/>
              <a:defRPr/>
            </a:pPr>
            <a:r>
              <a:rPr lang="en-US" sz="1600" dirty="0">
                <a:cs typeface="+mn-cs"/>
              </a:rPr>
              <a:t>   (</a:t>
            </a:r>
            <a:r>
              <a:rPr lang="en-US" sz="1600" dirty="0">
                <a:latin typeface="Symbol" charset="0"/>
                <a:cs typeface="+mn-cs"/>
              </a:rPr>
              <a:t>12</a:t>
            </a:r>
            <a:r>
              <a:rPr lang="en-US" sz="1600" dirty="0">
                <a:cs typeface="+mn-cs"/>
              </a:rPr>
              <a:t> m path):   </a:t>
            </a:r>
            <a:r>
              <a:rPr lang="en-US" sz="1600" dirty="0">
                <a:latin typeface="Symbol" charset="0"/>
                <a:cs typeface="+mn-cs"/>
              </a:rPr>
              <a:t>40</a:t>
            </a:r>
            <a:r>
              <a:rPr lang="en-US" sz="1600" dirty="0">
                <a:cs typeface="+mn-cs"/>
              </a:rPr>
              <a:t> ns for </a:t>
            </a:r>
            <a:r>
              <a:rPr lang="en-US" sz="1600" dirty="0">
                <a:latin typeface="Symbol" charset="0"/>
                <a:cs typeface="+mn-cs"/>
              </a:rPr>
              <a:t>p </a:t>
            </a:r>
            <a:r>
              <a:rPr lang="en-US" sz="1800" baseline="30000" dirty="0">
                <a:cs typeface="Times New Roman" charset="0"/>
              </a:rPr>
              <a:t>– </a:t>
            </a:r>
            <a:r>
              <a:rPr lang="en-US" sz="1600" dirty="0">
                <a:cs typeface="+mn-cs"/>
              </a:rPr>
              <a:t>,  </a:t>
            </a:r>
            <a:r>
              <a:rPr lang="en-US" sz="1600" dirty="0">
                <a:latin typeface="Symbol" charset="0"/>
                <a:cs typeface="+mn-cs"/>
              </a:rPr>
              <a:t>51</a:t>
            </a:r>
            <a:r>
              <a:rPr lang="en-US" sz="1600" dirty="0">
                <a:cs typeface="+mn-cs"/>
              </a:rPr>
              <a:t> ns for antiprotons</a:t>
            </a:r>
          </a:p>
        </p:txBody>
      </p:sp>
      <p:pic>
        <p:nvPicPr>
          <p:cNvPr id="15" name="Picture 20" descr="C:\Documents and Settings\dilella\Work-space\Lectures\Figures\Basics\pbar_mass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4367337"/>
            <a:ext cx="2674938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775450" y="4822949"/>
            <a:ext cx="2413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FF0000"/>
                </a:solidFill>
                <a:cs typeface="+mn-cs"/>
              </a:rPr>
              <a:t>For fixed momentum,</a:t>
            </a:r>
          </a:p>
          <a:p>
            <a:pPr>
              <a:defRPr/>
            </a:pPr>
            <a:r>
              <a:rPr lang="en-US" sz="1800">
                <a:solidFill>
                  <a:srgbClr val="FF0000"/>
                </a:solidFill>
                <a:cs typeface="+mn-cs"/>
              </a:rPr>
              <a:t>time of flight gives </a:t>
            </a:r>
          </a:p>
          <a:p>
            <a:pPr>
              <a:defRPr/>
            </a:pPr>
            <a:r>
              <a:rPr lang="en-US" sz="1800">
                <a:solidFill>
                  <a:srgbClr val="FF0000"/>
                </a:solidFill>
                <a:cs typeface="+mn-cs"/>
              </a:rPr>
              <a:t>particle velocity, hence</a:t>
            </a:r>
          </a:p>
          <a:p>
            <a:pPr>
              <a:defRPr/>
            </a:pPr>
            <a:r>
              <a:rPr lang="en-US" sz="1800">
                <a:solidFill>
                  <a:srgbClr val="FF0000"/>
                </a:solidFill>
                <a:cs typeface="+mn-cs"/>
              </a:rPr>
              <a:t>particle mass</a:t>
            </a:r>
          </a:p>
        </p:txBody>
      </p:sp>
    </p:spTree>
    <p:extLst>
      <p:ext uri="{BB962C8B-B14F-4D97-AF65-F5344CB8AC3E}">
        <p14:creationId xmlns:p14="http://schemas.microsoft.com/office/powerpoint/2010/main" val="230219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1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Bevatron</a:t>
            </a:r>
            <a:endParaRPr lang="en-US" dirty="0"/>
          </a:p>
        </p:txBody>
      </p:sp>
      <p:pic>
        <p:nvPicPr>
          <p:cNvPr id="17" name="Picture 16" descr="LB0043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01308">
            <a:off x="470001" y="1183871"/>
            <a:ext cx="5060293" cy="3107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 descr="bevatron-workers-on-top-shielding-blocks-d72xc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22" y="3156755"/>
            <a:ext cx="3346338" cy="2877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123">
            <a:off x="5865659" y="913859"/>
            <a:ext cx="3066115" cy="23634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 descr="Wired_logo.pn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93" y="4595439"/>
            <a:ext cx="2395321" cy="17964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7590" y="5888919"/>
            <a:ext cx="3932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for story on demolishing  the </a:t>
            </a:r>
            <a:r>
              <a:rPr lang="en-US" dirty="0" err="1" smtClean="0"/>
              <a:t>Bevatron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778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2" descr="C:\Documents and Settings\dilella\Work-space\Lectures\Figures\Basics\pbar_ann_bubbl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3884613" cy="59134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3" descr="C:\Documents and Settings\dilella\Work-space\Lectures\Figures\Basics\pbar_ann_templa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838200"/>
            <a:ext cx="3852863" cy="546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225425" y="212725"/>
            <a:ext cx="8845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cs typeface="+mn-cs"/>
              </a:rPr>
              <a:t>Example of antiproton annihilation at rest in a liquid hydrogen bubble chamber</a:t>
            </a:r>
          </a:p>
        </p:txBody>
      </p:sp>
    </p:spTree>
    <p:extLst>
      <p:ext uri="{BB962C8B-B14F-4D97-AF65-F5344CB8AC3E}">
        <p14:creationId xmlns:p14="http://schemas.microsoft.com/office/powerpoint/2010/main" val="710685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Proposing mesons (recap </a:t>
            </a:r>
            <a:r>
              <a:rPr lang="en-US" dirty="0" smtClean="0"/>
              <a:t>l</a:t>
            </a:r>
            <a:r>
              <a:rPr lang="en-US" dirty="0" smtClean="0"/>
              <a:t>ecture </a:t>
            </a:r>
            <a:r>
              <a:rPr lang="en-US" dirty="0" smtClean="0"/>
              <a:t>#2)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3" y="1084845"/>
            <a:ext cx="8529137" cy="2242337"/>
          </a:xfrm>
        </p:spPr>
        <p:txBody>
          <a:bodyPr>
            <a:noAutofit/>
          </a:bodyPr>
          <a:lstStyle/>
          <a:p>
            <a:r>
              <a:rPr lang="en-US" sz="2800" dirty="0" smtClean="0"/>
              <a:t>First </a:t>
            </a:r>
            <a:r>
              <a:rPr lang="en-US" sz="2800" dirty="0"/>
              <a:t>prediction of </a:t>
            </a:r>
            <a:r>
              <a:rPr lang="en-US" sz="2800" dirty="0" smtClean="0"/>
              <a:t>mesons by Yukawa (1934): </a:t>
            </a:r>
          </a:p>
          <a:p>
            <a:pPr lvl="1"/>
            <a:r>
              <a:rPr lang="en-US" sz="2400" dirty="0"/>
              <a:t>E</a:t>
            </a:r>
            <a:r>
              <a:rPr lang="en-US" sz="2400" dirty="0" smtClean="0"/>
              <a:t>xplain</a:t>
            </a:r>
            <a:r>
              <a:rPr lang="en-US" sz="2400" dirty="0" smtClean="0"/>
              <a:t> </a:t>
            </a:r>
            <a:r>
              <a:rPr lang="en-US" sz="2400" dirty="0" smtClean="0"/>
              <a:t>how </a:t>
            </a:r>
            <a:r>
              <a:rPr lang="en-US" sz="2400" dirty="0"/>
              <a:t>neutrons and protons </a:t>
            </a:r>
            <a:r>
              <a:rPr lang="en-US" sz="2400" dirty="0" smtClean="0"/>
              <a:t>bind </a:t>
            </a:r>
            <a:r>
              <a:rPr lang="en-US" sz="2400" dirty="0"/>
              <a:t>together in </a:t>
            </a:r>
            <a:r>
              <a:rPr lang="en-US" sz="2400" dirty="0" smtClean="0"/>
              <a:t>nucleus</a:t>
            </a:r>
          </a:p>
          <a:p>
            <a:pPr lvl="1"/>
            <a:r>
              <a:rPr lang="en-US" sz="2400" dirty="0" smtClean="0"/>
              <a:t>Introduced </a:t>
            </a:r>
            <a:r>
              <a:rPr lang="en-US" sz="2400" dirty="0" smtClean="0"/>
              <a:t>a new </a:t>
            </a:r>
            <a:r>
              <a:rPr lang="en-US" sz="2400" dirty="0"/>
              <a:t>force, short-</a:t>
            </a:r>
            <a:r>
              <a:rPr lang="en-US" sz="2400" dirty="0" smtClean="0"/>
              <a:t>ranged which is mediated </a:t>
            </a:r>
            <a:r>
              <a:rPr lang="en-US" sz="2400" dirty="0"/>
              <a:t>by </a:t>
            </a:r>
            <a:r>
              <a:rPr lang="en-US" sz="2400" dirty="0">
                <a:solidFill>
                  <a:srgbClr val="FF0000"/>
                </a:solidFill>
              </a:rPr>
              <a:t>massive </a:t>
            </a:r>
            <a:r>
              <a:rPr lang="en-US" sz="2400" dirty="0" smtClean="0">
                <a:solidFill>
                  <a:srgbClr val="FF0000"/>
                </a:solidFill>
              </a:rPr>
              <a:t>mesons </a:t>
            </a:r>
            <a:r>
              <a:rPr lang="en-US" sz="2000" dirty="0" smtClean="0"/>
              <a:t>(mesons= medium weight)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3</a:t>
            </a:fld>
            <a:endParaRPr kumimoji="0"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67465" y="3885979"/>
            <a:ext cx="7436931" cy="2325061"/>
            <a:chOff x="491367" y="2935092"/>
            <a:chExt cx="7436931" cy="2325061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9208037"/>
                </p:ext>
              </p:extLst>
            </p:nvPr>
          </p:nvGraphicFramePr>
          <p:xfrm>
            <a:off x="1921155" y="4503953"/>
            <a:ext cx="5532200" cy="756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042" name="Equation" r:id="rId4" imgW="1765300" imgH="241300" progId="Equation.3">
                    <p:embed/>
                  </p:oleObj>
                </mc:Choice>
                <mc:Fallback>
                  <p:oleObj name="Equation" r:id="rId4" imgW="1765300" imgH="2413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21155" y="4503953"/>
                          <a:ext cx="5532200" cy="7562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Group 7"/>
            <p:cNvGrpSpPr/>
            <p:nvPr/>
          </p:nvGrpSpPr>
          <p:grpSpPr>
            <a:xfrm>
              <a:off x="491367" y="2935092"/>
              <a:ext cx="7436931" cy="1548436"/>
              <a:chOff x="491367" y="2935092"/>
              <a:chExt cx="7436931" cy="1548436"/>
            </a:xfrm>
          </p:grpSpPr>
          <p:graphicFrame>
            <p:nvGraphicFramePr>
              <p:cNvPr id="6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281005"/>
                  </p:ext>
                </p:extLst>
              </p:nvPr>
            </p:nvGraphicFramePr>
            <p:xfrm>
              <a:off x="3832575" y="3615661"/>
              <a:ext cx="1090903" cy="31818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043" name="Equation" r:id="rId6" imgW="609600" imgH="177800" progId="Equation.3">
                      <p:embed/>
                    </p:oleObj>
                  </mc:Choice>
                  <mc:Fallback>
                    <p:oleObj name="Equation" r:id="rId6" imgW="609600" imgH="1778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832575" y="3615661"/>
                            <a:ext cx="1090903" cy="31818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9951211"/>
                  </p:ext>
                </p:extLst>
              </p:nvPr>
            </p:nvGraphicFramePr>
            <p:xfrm>
              <a:off x="2055731" y="3895781"/>
              <a:ext cx="1017254" cy="5877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8044" name="Equation" r:id="rId8" imgW="571500" imgH="330200" progId="Equation.3">
                      <p:embed/>
                    </p:oleObj>
                  </mc:Choice>
                  <mc:Fallback>
                    <p:oleObj name="Equation" r:id="rId8" imgW="571500" imgH="330200" progId="Equation.3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2055731" y="3895781"/>
                            <a:ext cx="1017254" cy="58774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" name="Rectangle 3"/>
              <p:cNvSpPr/>
              <p:nvPr/>
            </p:nvSpPr>
            <p:spPr>
              <a:xfrm>
                <a:off x="491367" y="2935092"/>
                <a:ext cx="743693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90"/>
                    </a:solidFill>
                  </a:rPr>
                  <a:t>Mesons should be 3-400 times the electron </a:t>
                </a:r>
                <a:r>
                  <a:rPr lang="en-US" sz="2400" dirty="0" smtClean="0">
                    <a:solidFill>
                      <a:srgbClr val="000090"/>
                    </a:solidFill>
                  </a:rPr>
                  <a:t>mass   </a:t>
                </a:r>
                <a:endParaRPr lang="en-US" sz="2400" dirty="0">
                  <a:solidFill>
                    <a:srgbClr val="000090"/>
                  </a:solidFill>
                </a:endParaRPr>
              </a:p>
              <a:p>
                <a:pPr lvl="1"/>
                <a:endParaRPr lang="en-US" sz="2000" dirty="0" smtClean="0">
                  <a:solidFill>
                    <a:srgbClr val="000090"/>
                  </a:solidFill>
                </a:endParaRPr>
              </a:p>
              <a:p>
                <a:pPr lvl="1"/>
                <a:r>
                  <a:rPr lang="en-US" sz="2000" dirty="0" smtClean="0">
                    <a:solidFill>
                      <a:srgbClr val="000090"/>
                    </a:solidFill>
                  </a:rPr>
                  <a:t>From </a:t>
                </a:r>
                <a:r>
                  <a:rPr lang="en-US" sz="2000" dirty="0">
                    <a:solidFill>
                      <a:srgbClr val="000090"/>
                    </a:solidFill>
                  </a:rPr>
                  <a:t>uncertainty principle                  </a:t>
                </a:r>
                <a:r>
                  <a:rPr lang="en-US" sz="2000" dirty="0" smtClean="0">
                    <a:solidFill>
                      <a:srgbClr val="000090"/>
                    </a:solidFill>
                  </a:rPr>
                  <a:t>      with </a:t>
                </a:r>
                <a:r>
                  <a:rPr lang="en-US" sz="2000" dirty="0">
                    <a:solidFill>
                      <a:srgbClr val="000090"/>
                    </a:solidFill>
                  </a:rPr>
                  <a:t>time given by nucleon radius as </a:t>
                </a:r>
                <a:endParaRPr lang="en-US" sz="2000" dirty="0">
                  <a:solidFill>
                    <a:srgbClr val="00009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6794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True mesons and the muon </a:t>
            </a:r>
            <a:r>
              <a:rPr lang="en-US" dirty="0"/>
              <a:t>(recap lecture #2)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181653"/>
            <a:ext cx="4697444" cy="492083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Anderson finds a particle with </a:t>
            </a:r>
            <a:r>
              <a:rPr lang="en-US" dirty="0" smtClean="0">
                <a:solidFill>
                  <a:srgbClr val="FF0000"/>
                </a:solidFill>
              </a:rPr>
              <a:t>lifetime</a:t>
            </a:r>
            <a:r>
              <a:rPr lang="en-US" dirty="0" smtClean="0"/>
              <a:t> was </a:t>
            </a:r>
            <a:r>
              <a:rPr lang="en-US" dirty="0" smtClean="0">
                <a:solidFill>
                  <a:srgbClr val="FF0000"/>
                </a:solidFill>
              </a:rPr>
              <a:t>too long</a:t>
            </a:r>
            <a:r>
              <a:rPr lang="en-US" dirty="0" smtClean="0"/>
              <a:t>, interacting weakly not strongly</a:t>
            </a:r>
          </a:p>
          <a:p>
            <a:endParaRPr lang="en-US" dirty="0"/>
          </a:p>
          <a:p>
            <a:r>
              <a:rPr lang="en-US" dirty="0" smtClean="0"/>
              <a:t>Two experiments clarify </a:t>
            </a:r>
            <a:r>
              <a:rPr lang="en-US" dirty="0"/>
              <a:t>the situation </a:t>
            </a:r>
            <a:r>
              <a:rPr lang="en-US" dirty="0" smtClean="0"/>
              <a:t>(</a:t>
            </a:r>
            <a:r>
              <a:rPr lang="en-US" dirty="0"/>
              <a:t>Rome, 1946 &amp; Powell et </a:t>
            </a:r>
            <a:r>
              <a:rPr lang="en-US" dirty="0" smtClean="0"/>
              <a:t> al</a:t>
            </a:r>
            <a:r>
              <a:rPr lang="en-US" dirty="0"/>
              <a:t>. in Bristol, 1947)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Used photo emulsion in mountain tops and </a:t>
            </a:r>
            <a:r>
              <a:rPr lang="en-US" dirty="0" smtClean="0"/>
              <a:t>balloons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There are two </a:t>
            </a:r>
            <a:r>
              <a:rPr lang="en-US" dirty="0">
                <a:solidFill>
                  <a:srgbClr val="0000FF"/>
                </a:solidFill>
              </a:rPr>
              <a:t>new </a:t>
            </a:r>
            <a:r>
              <a:rPr lang="en-US" dirty="0" smtClean="0">
                <a:solidFill>
                  <a:srgbClr val="0000FF"/>
                </a:solidFill>
              </a:rPr>
              <a:t>particles</a:t>
            </a:r>
            <a:r>
              <a:rPr lang="en-US" dirty="0" smtClean="0"/>
              <a:t>: One </a:t>
            </a:r>
            <a:r>
              <a:rPr lang="en-US" dirty="0"/>
              <a:t>weakly interacting, </a:t>
            </a:r>
            <a:r>
              <a:rPr lang="en-US" dirty="0" smtClean="0"/>
              <a:t>the </a:t>
            </a:r>
            <a:r>
              <a:rPr lang="en-US" dirty="0"/>
              <a:t>muon, μ, one </a:t>
            </a:r>
            <a:r>
              <a:rPr lang="en-US" dirty="0" smtClean="0"/>
              <a:t>strongly </a:t>
            </a:r>
            <a:r>
              <a:rPr lang="en-US" dirty="0"/>
              <a:t>interacting, the </a:t>
            </a:r>
            <a:r>
              <a:rPr lang="en-US" dirty="0" smtClean="0"/>
              <a:t>pion</a:t>
            </a:r>
            <a:r>
              <a:rPr lang="en-US" dirty="0"/>
              <a:t>, π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4</a:t>
            </a:fld>
            <a:endParaRPr kumimoji="0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836" y="1333363"/>
            <a:ext cx="4148116" cy="49572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3417" y="1333363"/>
            <a:ext cx="241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Pion decay from Powell</a:t>
            </a:r>
            <a:endParaRPr lang="en-US" dirty="0"/>
          </a:p>
        </p:txBody>
      </p:sp>
      <p:sp>
        <p:nvSpPr>
          <p:cNvPr id="8" name="TextBox 7">
            <a:hlinkClick r:id="rId3"/>
          </p:cNvPr>
          <p:cNvSpPr txBox="1"/>
          <p:nvPr/>
        </p:nvSpPr>
        <p:spPr>
          <a:xfrm>
            <a:off x="1222075" y="6384943"/>
            <a:ext cx="677094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/>
              <a:t>Click here for some history: </a:t>
            </a:r>
            <a:r>
              <a:rPr lang="en-US" i="1" dirty="0" smtClean="0"/>
              <a:t>The pion pioneers - CERN Courier 1997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9967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muon and mesons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939317"/>
            <a:ext cx="4247361" cy="5904612"/>
          </a:xfrm>
        </p:spPr>
        <p:txBody>
          <a:bodyPr>
            <a:normAutofit fontScale="85000" lnSpcReduction="20000"/>
          </a:bodyPr>
          <a:lstStyle/>
          <a:p>
            <a:pPr marL="118872" indent="0">
              <a:buNone/>
            </a:pPr>
            <a:r>
              <a:rPr lang="en-US" dirty="0">
                <a:solidFill>
                  <a:srgbClr val="FF0000"/>
                </a:solidFill>
              </a:rPr>
              <a:t>Properties of the two new </a:t>
            </a:r>
            <a:r>
              <a:rPr lang="en-US" dirty="0" smtClean="0">
                <a:solidFill>
                  <a:srgbClr val="FF0000"/>
                </a:solidFill>
              </a:rPr>
              <a:t>particles: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pion, π decays quickly </a:t>
            </a:r>
            <a:r>
              <a:rPr lang="en-US" dirty="0" smtClean="0"/>
              <a:t>=&gt; </a:t>
            </a:r>
            <a:r>
              <a:rPr lang="en-US" dirty="0" smtClean="0">
                <a:solidFill>
                  <a:srgbClr val="0000FF"/>
                </a:solidFill>
              </a:rPr>
              <a:t>strong interactions</a:t>
            </a:r>
          </a:p>
          <a:p>
            <a:pPr lvl="1"/>
            <a:r>
              <a:rPr lang="en-US" dirty="0" smtClean="0"/>
              <a:t>This is the meson </a:t>
            </a:r>
            <a:r>
              <a:rPr lang="en-US" dirty="0"/>
              <a:t>postulated by </a:t>
            </a:r>
            <a:r>
              <a:rPr lang="en-US" dirty="0" smtClean="0"/>
              <a:t>Yukawa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muon, μ has longer lifetime =&gt; </a:t>
            </a:r>
            <a:r>
              <a:rPr lang="en-US" dirty="0">
                <a:solidFill>
                  <a:srgbClr val="0000FF"/>
                </a:solidFill>
              </a:rPr>
              <a:t>weak interactions</a:t>
            </a:r>
          </a:p>
          <a:p>
            <a:pPr lvl="1"/>
            <a:r>
              <a:rPr lang="en-US" dirty="0"/>
              <a:t>in fact a lepton (like electron, 200 times heavier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r>
              <a:rPr lang="en-US" i="1" dirty="0" smtClean="0">
                <a:solidFill>
                  <a:srgbClr val="008000"/>
                </a:solidFill>
              </a:rPr>
              <a:t>	Who </a:t>
            </a:r>
            <a:r>
              <a:rPr lang="en-US" i="1" dirty="0" smtClean="0">
                <a:solidFill>
                  <a:srgbClr val="008000"/>
                </a:solidFill>
              </a:rPr>
              <a:t>ordered that ?</a:t>
            </a:r>
            <a:r>
              <a:rPr lang="en-US" dirty="0" smtClean="0">
                <a:solidFill>
                  <a:srgbClr val="008000"/>
                </a:solidFill>
              </a:rPr>
              <a:t> Rabi</a:t>
            </a:r>
            <a:endParaRPr lang="en-US" dirty="0">
              <a:solidFill>
                <a:srgbClr val="008000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5</a:t>
            </a:fld>
            <a:endParaRPr kumimoji="0"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26">
            <a:off x="4645884" y="1946608"/>
            <a:ext cx="4416620" cy="3557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507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muon and </a:t>
            </a:r>
            <a:r>
              <a:rPr lang="en-US" dirty="0" smtClean="0"/>
              <a:t>mesons in cosmic 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7198" y="939316"/>
            <a:ext cx="4996802" cy="5742661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 err="1" smtClean="0"/>
              <a:t>Pions</a:t>
            </a:r>
            <a:r>
              <a:rPr lang="en-US" dirty="0" smtClean="0"/>
              <a:t> are generated in the atmosphere by nuclear collisions of incoming cosmic protons </a:t>
            </a:r>
          </a:p>
          <a:p>
            <a:endParaRPr lang="en-US" dirty="0"/>
          </a:p>
          <a:p>
            <a:r>
              <a:rPr lang="en-US" dirty="0" smtClean="0"/>
              <a:t>Charged pion lifetime 25 ns decay to muons and neutrino</a:t>
            </a:r>
          </a:p>
          <a:p>
            <a:endParaRPr lang="en-US" dirty="0" smtClean="0"/>
          </a:p>
          <a:p>
            <a:r>
              <a:rPr lang="en-US" dirty="0" smtClean="0"/>
              <a:t>Neutral pion lifetime 10</a:t>
            </a:r>
            <a:r>
              <a:rPr lang="en-US" baseline="30000" dirty="0" smtClean="0"/>
              <a:t>-16 </a:t>
            </a:r>
            <a:r>
              <a:rPr lang="en-US" dirty="0" smtClean="0"/>
              <a:t>s decays to 2 photons, producing electron-photon cascade (soft)</a:t>
            </a:r>
          </a:p>
          <a:p>
            <a:endParaRPr lang="en-US" dirty="0" smtClean="0"/>
          </a:p>
          <a:p>
            <a:r>
              <a:rPr lang="en-US" dirty="0" smtClean="0"/>
              <a:t>Muon lifetime 2200 ns, can be energetic enough penetrate atmosphere (2-3 GeV) (hard) or can decay in flight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6</a:t>
            </a:fld>
            <a:endParaRPr kumimoji="0" lang="en-US"/>
          </a:p>
        </p:txBody>
      </p:sp>
      <p:pic>
        <p:nvPicPr>
          <p:cNvPr id="8" name="Picture 7" descr="search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90" y="5980837"/>
            <a:ext cx="1406485" cy="877163"/>
          </a:xfrm>
          <a:prstGeom prst="rect">
            <a:avLst/>
          </a:prstGeom>
        </p:spPr>
      </p:pic>
      <p:pic>
        <p:nvPicPr>
          <p:cNvPr id="7" name="Picture 6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2" y="1220211"/>
            <a:ext cx="4015786" cy="5171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788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dirty="0" smtClean="0"/>
              <a:t>articles by the end of 1940’s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1947 Yukawa’s particle was found and the only unanticipated particle was the </a:t>
            </a:r>
            <a:r>
              <a:rPr lang="en-US" dirty="0" smtClean="0"/>
              <a:t>muon’</a:t>
            </a:r>
          </a:p>
          <a:p>
            <a:endParaRPr lang="en-US" dirty="0"/>
          </a:p>
          <a:p>
            <a:r>
              <a:rPr lang="en-US" dirty="0" smtClean="0"/>
              <a:t>Few </a:t>
            </a:r>
            <a:r>
              <a:rPr lang="en-US" dirty="0" smtClean="0">
                <a:solidFill>
                  <a:srgbClr val="0000FF"/>
                </a:solidFill>
              </a:rPr>
              <a:t>cosmic-ray laboratories </a:t>
            </a:r>
            <a:r>
              <a:rPr lang="en-US" dirty="0" smtClean="0"/>
              <a:t>after the war:</a:t>
            </a:r>
          </a:p>
          <a:p>
            <a:pPr lvl="1"/>
            <a:r>
              <a:rPr lang="en-US" dirty="0" smtClean="0"/>
              <a:t>Bristol – led by Powell</a:t>
            </a:r>
          </a:p>
          <a:p>
            <a:pPr lvl="1"/>
            <a:r>
              <a:rPr lang="en-US" dirty="0" smtClean="0"/>
              <a:t>Manchester – led by </a:t>
            </a:r>
            <a:r>
              <a:rPr lang="en-US" dirty="0" err="1" smtClean="0"/>
              <a:t>Blackett</a:t>
            </a:r>
            <a:endParaRPr lang="en-US" dirty="0" smtClean="0"/>
          </a:p>
          <a:p>
            <a:pPr lvl="1"/>
            <a:r>
              <a:rPr lang="en-US" dirty="0" err="1" smtClean="0"/>
              <a:t>Ecole</a:t>
            </a:r>
            <a:r>
              <a:rPr lang="en-US" dirty="0" smtClean="0"/>
              <a:t> </a:t>
            </a:r>
            <a:r>
              <a:rPr lang="en-US" dirty="0" err="1" smtClean="0"/>
              <a:t>Polytechnique</a:t>
            </a:r>
            <a:r>
              <a:rPr lang="en-US" dirty="0" smtClean="0"/>
              <a:t> - lead by </a:t>
            </a:r>
            <a:r>
              <a:rPr lang="en-US" dirty="0" err="1" smtClean="0"/>
              <a:t>Leprince-Ringuet</a:t>
            </a:r>
            <a:endParaRPr lang="en-US" dirty="0" smtClean="0"/>
          </a:p>
          <a:p>
            <a:pPr lvl="1"/>
            <a:r>
              <a:rPr lang="en-US" dirty="0" smtClean="0"/>
              <a:t>Caltech – led by Anderson</a:t>
            </a:r>
          </a:p>
          <a:p>
            <a:pPr lvl="1"/>
            <a:r>
              <a:rPr lang="en-US" dirty="0" smtClean="0"/>
              <a:t>Berkeley – led by </a:t>
            </a:r>
            <a:r>
              <a:rPr lang="en-US" dirty="0" err="1" smtClean="0"/>
              <a:t>Brode</a:t>
            </a:r>
            <a:r>
              <a:rPr lang="en-US" dirty="0" smtClean="0"/>
              <a:t> and Fretter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strange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178615"/>
            <a:ext cx="4376847" cy="49572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G. Rochester </a:t>
            </a:r>
            <a:r>
              <a:rPr lang="en-US" dirty="0" smtClean="0"/>
              <a:t>and </a:t>
            </a:r>
            <a:r>
              <a:rPr lang="en-US" dirty="0" smtClean="0"/>
              <a:t>C. Butler</a:t>
            </a:r>
            <a:r>
              <a:rPr lang="en-US" dirty="0"/>
              <a:t> </a:t>
            </a:r>
            <a:r>
              <a:rPr lang="en-US" dirty="0" smtClean="0"/>
              <a:t>published 2 cloud chamber pictures in</a:t>
            </a:r>
            <a:r>
              <a:rPr lang="en-US" dirty="0" smtClean="0"/>
              <a:t> </a:t>
            </a:r>
            <a:r>
              <a:rPr lang="en-US" dirty="0" smtClean="0"/>
              <a:t>1947</a:t>
            </a:r>
          </a:p>
          <a:p>
            <a:endParaRPr lang="en-US" dirty="0"/>
          </a:p>
          <a:p>
            <a:r>
              <a:rPr lang="en-US" dirty="0" smtClean="0"/>
              <a:t>Cloud </a:t>
            </a:r>
            <a:r>
              <a:rPr lang="en-US" dirty="0"/>
              <a:t>chamber </a:t>
            </a:r>
            <a:r>
              <a:rPr lang="en-US" dirty="0" smtClean="0"/>
              <a:t>experiment with </a:t>
            </a:r>
            <a:r>
              <a:rPr lang="en-US" dirty="0"/>
              <a:t>cosmic rays. </a:t>
            </a:r>
            <a:r>
              <a:rPr lang="en-US" dirty="0" smtClean="0"/>
              <a:t>Unusual “</a:t>
            </a:r>
            <a:r>
              <a:rPr lang="en-US" dirty="0"/>
              <a:t>fork” of a π</a:t>
            </a:r>
            <a:r>
              <a:rPr lang="en-US" baseline="30000" dirty="0"/>
              <a:t>+</a:t>
            </a:r>
            <a:r>
              <a:rPr lang="en-US" dirty="0"/>
              <a:t> and a π</a:t>
            </a:r>
            <a:r>
              <a:rPr lang="en-US" baseline="30000" dirty="0" smtClean="0"/>
              <a:t>-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A new cosmic ray particles </a:t>
            </a:r>
            <a:r>
              <a:rPr lang="en-US" dirty="0"/>
              <a:t>with mass </a:t>
            </a:r>
            <a:r>
              <a:rPr lang="en-US" dirty="0" smtClean="0"/>
              <a:t>between π </a:t>
            </a:r>
            <a:r>
              <a:rPr lang="en-US" dirty="0"/>
              <a:t>and p, the </a:t>
            </a:r>
            <a:r>
              <a:rPr lang="en-US" dirty="0" err="1"/>
              <a:t>kaon</a:t>
            </a:r>
            <a:r>
              <a:rPr lang="en-US" dirty="0"/>
              <a:t>, </a:t>
            </a:r>
            <a:r>
              <a:rPr lang="en-US" dirty="0" smtClean="0"/>
              <a:t>K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K, like </a:t>
            </a:r>
            <a:r>
              <a:rPr lang="en-US" dirty="0" err="1"/>
              <a:t>pions</a:t>
            </a:r>
            <a:r>
              <a:rPr lang="en-US" dirty="0"/>
              <a:t>, but strangely </a:t>
            </a:r>
            <a:r>
              <a:rPr lang="en-US" dirty="0" smtClean="0"/>
              <a:t>long lifetime </a:t>
            </a:r>
            <a:r>
              <a:rPr lang="en-US" dirty="0"/>
              <a:t>(</a:t>
            </a:r>
            <a:r>
              <a:rPr lang="en-US" dirty="0" smtClean="0"/>
              <a:t>decays </a:t>
            </a:r>
            <a:r>
              <a:rPr lang="en-US" dirty="0"/>
              <a:t>to </a:t>
            </a:r>
            <a:r>
              <a:rPr lang="en-US" dirty="0" err="1"/>
              <a:t>pions</a:t>
            </a:r>
            <a:r>
              <a:rPr lang="en-US" dirty="0"/>
              <a:t> or </a:t>
            </a:r>
            <a:r>
              <a:rPr lang="en-US" dirty="0" smtClean="0"/>
              <a:t>a </a:t>
            </a:r>
            <a:r>
              <a:rPr lang="en-US" dirty="0" err="1" smtClean="0"/>
              <a:t>muon+neutrino</a:t>
            </a:r>
            <a:r>
              <a:rPr lang="en-US" dirty="0" smtClean="0"/>
              <a:t>)</a:t>
            </a:r>
          </a:p>
          <a:p>
            <a:pPr lvl="1"/>
            <a:r>
              <a:rPr lang="en-US" sz="2400" dirty="0" err="1" smtClean="0"/>
              <a:t>Kaons</a:t>
            </a:r>
            <a:r>
              <a:rPr lang="en-US" sz="2400" dirty="0" smtClean="0"/>
              <a:t> </a:t>
            </a:r>
            <a:r>
              <a:rPr lang="en-US" sz="2400" dirty="0"/>
              <a:t>first </a:t>
            </a:r>
            <a:r>
              <a:rPr lang="en-US" sz="2400" dirty="0" smtClean="0"/>
              <a:t>called “V” particles</a:t>
            </a:r>
          </a:p>
          <a:p>
            <a:pPr lvl="1"/>
            <a:r>
              <a:rPr lang="en-US" sz="2400" dirty="0" smtClean="0"/>
              <a:t>Called “strange” </a:t>
            </a:r>
            <a:r>
              <a:rPr lang="en-US" sz="2400" dirty="0"/>
              <a:t>because they behaved differently from </a:t>
            </a:r>
            <a:r>
              <a:rPr lang="en-US" sz="2400" dirty="0" smtClean="0"/>
              <a:t>others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8</a:t>
            </a:fld>
            <a:endParaRPr kumimoji="0"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752" y="1581866"/>
            <a:ext cx="3886200" cy="3898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7"/>
          <p:cNvCxnSpPr/>
          <p:nvPr/>
        </p:nvCxnSpPr>
        <p:spPr>
          <a:xfrm>
            <a:off x="3426430" y="2850553"/>
            <a:ext cx="4104357" cy="11664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348804"/>
              </p:ext>
            </p:extLst>
          </p:nvPr>
        </p:nvGraphicFramePr>
        <p:xfrm>
          <a:off x="6101498" y="5742860"/>
          <a:ext cx="18732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82" name="Equation" r:id="rId4" imgW="749300" imgH="203200" progId="Equation.3">
                  <p:embed/>
                </p:oleObj>
              </mc:Choice>
              <mc:Fallback>
                <p:oleObj name="Equation" r:id="rId4" imgW="749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01498" y="5742860"/>
                        <a:ext cx="1873250" cy="508000"/>
                      </a:xfrm>
                      <a:prstGeom prst="rect">
                        <a:avLst/>
                      </a:prstGeom>
                      <a:ln w="5715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8319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strange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92" y="1104459"/>
            <a:ext cx="3522376" cy="543466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V. Hopper and S. </a:t>
            </a:r>
            <a:r>
              <a:rPr lang="en-US" dirty="0" err="1" smtClean="0"/>
              <a:t>Biswas</a:t>
            </a:r>
            <a:r>
              <a:rPr lang="en-US" dirty="0" smtClean="0"/>
              <a:t> in Melbourne found tracks </a:t>
            </a:r>
            <a:r>
              <a:rPr lang="en-US" dirty="0" smtClean="0"/>
              <a:t> in emulsions flown in a balloon in </a:t>
            </a:r>
            <a:r>
              <a:rPr lang="en-US" dirty="0" smtClean="0"/>
              <a:t>1950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A</a:t>
            </a:r>
            <a:r>
              <a:rPr lang="en-US" dirty="0" smtClean="0"/>
              <a:t>nother  </a:t>
            </a:r>
            <a:r>
              <a:rPr lang="en-US" dirty="0"/>
              <a:t>“strange</a:t>
            </a:r>
            <a:r>
              <a:rPr lang="en-US" dirty="0" smtClean="0"/>
              <a:t>” particle was </a:t>
            </a:r>
            <a:r>
              <a:rPr lang="en-US" dirty="0" smtClean="0"/>
              <a:t>found</a:t>
            </a:r>
          </a:p>
          <a:p>
            <a:pPr lvl="1"/>
            <a:r>
              <a:rPr lang="en-US" dirty="0" smtClean="0"/>
              <a:t>Lambda, </a:t>
            </a:r>
            <a:r>
              <a:rPr lang="en-US" dirty="0" smtClean="0"/>
              <a:t>produced via strong interactions</a:t>
            </a:r>
          </a:p>
          <a:p>
            <a:endParaRPr lang="en-US" dirty="0" smtClean="0"/>
          </a:p>
          <a:p>
            <a:r>
              <a:rPr lang="en-US" dirty="0" smtClean="0"/>
              <a:t>As the K, they travel  </a:t>
            </a:r>
            <a:r>
              <a:rPr lang="en-US" dirty="0"/>
              <a:t>measureable distance before </a:t>
            </a:r>
            <a:r>
              <a:rPr lang="en-US" dirty="0" smtClean="0"/>
              <a:t>decaying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8F39E-9C37-485F-AC97-16BB4BDF9F49}" type="slidenum">
              <a:rPr kumimoji="0" lang="en-US" smtClean="0"/>
              <a:t>9</a:t>
            </a:fld>
            <a:endParaRPr kumimoji="0"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654096"/>
              </p:ext>
            </p:extLst>
          </p:nvPr>
        </p:nvGraphicFramePr>
        <p:xfrm>
          <a:off x="5609703" y="1194272"/>
          <a:ext cx="1810127" cy="572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05" name="Equation" r:id="rId3" imgW="723900" imgH="228600" progId="Equation.3">
                  <p:embed/>
                </p:oleObj>
              </mc:Choice>
              <mc:Fallback>
                <p:oleObj name="Equation" r:id="rId3" imgW="723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9703" y="1194272"/>
                        <a:ext cx="1810127" cy="572571"/>
                      </a:xfrm>
                      <a:prstGeom prst="rect">
                        <a:avLst/>
                      </a:prstGeom>
                      <a:ln w="57150" cmpd="sng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768" y="2083735"/>
            <a:ext cx="5323184" cy="35528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1" name="Straight Arrow Connector 10"/>
          <p:cNvCxnSpPr/>
          <p:nvPr/>
        </p:nvCxnSpPr>
        <p:spPr>
          <a:xfrm>
            <a:off x="2406462" y="4489379"/>
            <a:ext cx="1714391" cy="407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79037" y="5846054"/>
            <a:ext cx="4934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(not the original picture from discovery, this is Omega discovery)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375731" y="6287615"/>
            <a:ext cx="3377209" cy="36933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This behavior made them strange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71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10769</TotalTime>
  <Words>2373</Words>
  <Application>Microsoft Macintosh PowerPoint</Application>
  <PresentationFormat>On-screen Show (4:3)</PresentationFormat>
  <Paragraphs>285</Paragraphs>
  <Slides>25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Module</vt:lpstr>
      <vt:lpstr>Equation</vt:lpstr>
      <vt:lpstr>Microsoft Equation</vt:lpstr>
      <vt:lpstr> Lecture #3</vt:lpstr>
      <vt:lpstr>The uncertainty principle</vt:lpstr>
      <vt:lpstr>Proposing mesons (recap lecture #2)</vt:lpstr>
      <vt:lpstr>True mesons and the muon (recap lecture #2)</vt:lpstr>
      <vt:lpstr>True muon and mesons</vt:lpstr>
      <vt:lpstr>True muon and mesons in cosmic rays</vt:lpstr>
      <vt:lpstr>Particles by the end of 1940’s</vt:lpstr>
      <vt:lpstr>Finding strange particles</vt:lpstr>
      <vt:lpstr>Finding strange particles</vt:lpstr>
      <vt:lpstr>From cosmic rays to particle accelerators</vt:lpstr>
      <vt:lpstr>From cosmic rays to particle accelerators</vt:lpstr>
      <vt:lpstr>Accelerator history</vt:lpstr>
      <vt:lpstr>Accelerator history</vt:lpstr>
      <vt:lpstr>Producing strange particles</vt:lpstr>
      <vt:lpstr>Bubble chamber</vt:lpstr>
      <vt:lpstr>Situation until the 60’s </vt:lpstr>
      <vt:lpstr>Situation in the 60’s </vt:lpstr>
      <vt:lpstr>Conserved quantum numbers</vt:lpstr>
      <vt:lpstr>Strange particles </vt:lpstr>
      <vt:lpstr>Starting to find order </vt:lpstr>
      <vt:lpstr>Strangeness</vt:lpstr>
      <vt:lpstr>The Tau-Theta Puzzle</vt:lpstr>
      <vt:lpstr>Antiproton discovery</vt:lpstr>
      <vt:lpstr>Bevatron</vt:lpstr>
      <vt:lpstr>PowerPoint Presentation</vt:lpstr>
    </vt:vector>
  </TitlesOfParts>
  <Company>Physik-Institut, 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#1</dc:title>
  <dc:creator>Florencia Canelli</dc:creator>
  <cp:lastModifiedBy>Florencia Canelli</cp:lastModifiedBy>
  <cp:revision>314</cp:revision>
  <dcterms:created xsi:type="dcterms:W3CDTF">2016-09-17T12:23:00Z</dcterms:created>
  <dcterms:modified xsi:type="dcterms:W3CDTF">2016-10-07T19:09:49Z</dcterms:modified>
</cp:coreProperties>
</file>